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notesSlides/notesSlide19.xml" ContentType="application/vnd.openxmlformats-officedocument.presentationml.notesSlide+xml"/>
  <Override PartName="/ppt/charts/chart3.xml" ContentType="application/vnd.openxmlformats-officedocument.drawingml.chart+xml"/>
  <Override PartName="/ppt/notesSlides/notesSlide20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5"/>
  </p:notesMasterIdLst>
  <p:handoutMasterIdLst>
    <p:handoutMasterId r:id="rId46"/>
  </p:handoutMasterIdLst>
  <p:sldIdLst>
    <p:sldId id="835" r:id="rId2"/>
    <p:sldId id="927" r:id="rId3"/>
    <p:sldId id="928" r:id="rId4"/>
    <p:sldId id="911" r:id="rId5"/>
    <p:sldId id="960" r:id="rId6"/>
    <p:sldId id="934" r:id="rId7"/>
    <p:sldId id="949" r:id="rId8"/>
    <p:sldId id="950" r:id="rId9"/>
    <p:sldId id="838" r:id="rId10"/>
    <p:sldId id="837" r:id="rId11"/>
    <p:sldId id="940" r:id="rId12"/>
    <p:sldId id="971" r:id="rId13"/>
    <p:sldId id="962" r:id="rId14"/>
    <p:sldId id="972" r:id="rId15"/>
    <p:sldId id="951" r:id="rId16"/>
    <p:sldId id="961" r:id="rId17"/>
    <p:sldId id="985" r:id="rId18"/>
    <p:sldId id="918" r:id="rId19"/>
    <p:sldId id="992" r:id="rId20"/>
    <p:sldId id="990" r:id="rId21"/>
    <p:sldId id="954" r:id="rId22"/>
    <p:sldId id="991" r:id="rId23"/>
    <p:sldId id="993" r:id="rId24"/>
    <p:sldId id="919" r:id="rId25"/>
    <p:sldId id="995" r:id="rId26"/>
    <p:sldId id="921" r:id="rId27"/>
    <p:sldId id="977" r:id="rId28"/>
    <p:sldId id="876" r:id="rId29"/>
    <p:sldId id="996" r:id="rId30"/>
    <p:sldId id="907" r:id="rId31"/>
    <p:sldId id="879" r:id="rId32"/>
    <p:sldId id="945" r:id="rId33"/>
    <p:sldId id="997" r:id="rId34"/>
    <p:sldId id="910" r:id="rId35"/>
    <p:sldId id="981" r:id="rId36"/>
    <p:sldId id="889" r:id="rId37"/>
    <p:sldId id="891" r:id="rId38"/>
    <p:sldId id="893" r:id="rId39"/>
    <p:sldId id="998" r:id="rId40"/>
    <p:sldId id="874" r:id="rId41"/>
    <p:sldId id="875" r:id="rId42"/>
    <p:sldId id="870" r:id="rId43"/>
    <p:sldId id="873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EAEE1610-0505-CA4A-BCC7-AA58FD6B1707}">
          <p14:sldIdLst>
            <p14:sldId id="835"/>
            <p14:sldId id="927"/>
            <p14:sldId id="928"/>
            <p14:sldId id="911"/>
            <p14:sldId id="960"/>
            <p14:sldId id="934"/>
            <p14:sldId id="949"/>
            <p14:sldId id="950"/>
            <p14:sldId id="838"/>
            <p14:sldId id="837"/>
            <p14:sldId id="940"/>
            <p14:sldId id="971"/>
            <p14:sldId id="962"/>
            <p14:sldId id="972"/>
            <p14:sldId id="951"/>
            <p14:sldId id="961"/>
            <p14:sldId id="985"/>
          </p14:sldIdLst>
        </p14:section>
        <p14:section name="Hybrid" id="{4228C406-B48A-FE4F-B940-EC4C8C2EE4A2}">
          <p14:sldIdLst>
            <p14:sldId id="918"/>
            <p14:sldId id="992"/>
            <p14:sldId id="990"/>
            <p14:sldId id="954"/>
            <p14:sldId id="991"/>
            <p14:sldId id="993"/>
          </p14:sldIdLst>
        </p14:section>
        <p14:section name="Symbolic Memory" id="{02FA13EB-2EC3-4043-BDEF-8C031D27EE00}">
          <p14:sldIdLst>
            <p14:sldId id="919"/>
            <p14:sldId id="995"/>
            <p14:sldId id="921"/>
            <p14:sldId id="977"/>
            <p14:sldId id="876"/>
            <p14:sldId id="996"/>
            <p14:sldId id="907"/>
            <p14:sldId id="879"/>
            <p14:sldId id="945"/>
            <p14:sldId id="997"/>
            <p14:sldId id="910"/>
            <p14:sldId id="981"/>
          </p14:sldIdLst>
        </p14:section>
        <p14:section name="Evaluation" id="{740208F7-83AD-9744-A95D-85251F08C68B}">
          <p14:sldIdLst>
            <p14:sldId id="889"/>
            <p14:sldId id="891"/>
            <p14:sldId id="893"/>
          </p14:sldIdLst>
        </p14:section>
        <p14:section name="Conclusion" id="{79FB0A9D-8298-344F-9944-83B9AF90A179}">
          <p14:sldIdLst>
            <p14:sldId id="998"/>
            <p14:sldId id="874"/>
            <p14:sldId id="875"/>
            <p14:sldId id="870"/>
            <p14:sldId id="873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verick Woo" initials="ma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ED"/>
    <a:srgbClr val="990000"/>
    <a:srgbClr val="FC5C8B"/>
    <a:srgbClr val="FF3300"/>
    <a:srgbClr val="0000FF"/>
    <a:srgbClr val="FF0000"/>
    <a:srgbClr val="0080FF"/>
    <a:srgbClr val="3F5842"/>
    <a:srgbClr val="595A5A"/>
    <a:srgbClr val="A32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9" autoAdjust="0"/>
    <p:restoredTop sz="81791" autoAdjust="0"/>
  </p:normalViewPr>
  <p:slideViewPr>
    <p:cSldViewPr snapToObjects="1">
      <p:cViewPr varScale="1">
        <p:scale>
          <a:sx n="80" d="100"/>
          <a:sy n="80" d="100"/>
        </p:scale>
        <p:origin x="-1744" y="-96"/>
      </p:cViewPr>
      <p:guideLst>
        <p:guide orient="horz" pos="2928"/>
        <p:guide orient="horz" pos="1392"/>
        <p:guide pos="3744"/>
        <p:guide pos="19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9" d="100"/>
        <a:sy n="89" d="100"/>
      </p:scale>
      <p:origin x="0" y="6440"/>
    </p:cViewPr>
  </p:sorterViewPr>
  <p:notesViewPr>
    <p:cSldViewPr snapToGrid="0" snapToObjects="1">
      <p:cViewPr varScale="1">
        <p:scale>
          <a:sx n="83" d="100"/>
          <a:sy n="83" d="100"/>
        </p:scale>
        <p:origin x="-3904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commentAuthors" Target="commentAuthors.xml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75086824"/>
        <c:axId val="-2074140936"/>
      </c:barChart>
      <c:catAx>
        <c:axId val="-2075086824"/>
        <c:scaling>
          <c:orientation val="minMax"/>
        </c:scaling>
        <c:delete val="0"/>
        <c:axPos val="b"/>
        <c:majorTickMark val="out"/>
        <c:minorTickMark val="none"/>
        <c:tickLblPos val="nextTo"/>
        <c:crossAx val="-2074140936"/>
        <c:crosses val="autoZero"/>
        <c:auto val="1"/>
        <c:lblAlgn val="ctr"/>
        <c:lblOffset val="100"/>
        <c:noMultiLvlLbl val="0"/>
      </c:catAx>
      <c:valAx>
        <c:axId val="-2074140936"/>
        <c:scaling>
          <c:orientation val="minMax"/>
          <c:max val="1000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75086824"/>
        <c:crosses val="autoZero"/>
        <c:crossBetween val="between"/>
        <c:majorUnit val="5000.0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Time</c:v>
          </c:tx>
          <c:invertIfNegative val="0"/>
          <c:cat>
            <c:strRef>
              <c:f>Sheet1!$A$1:$A$3</c:f>
              <c:strCache>
                <c:ptCount val="3"/>
                <c:pt idx="0">
                  <c:v>Fully Symbolic</c:v>
                </c:pt>
                <c:pt idx="1">
                  <c:v>Index-based</c:v>
                </c:pt>
                <c:pt idx="2">
                  <c:v>Piecewise Opt.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9999.0</c:v>
                </c:pt>
                <c:pt idx="1">
                  <c:v>425.0</c:v>
                </c:pt>
                <c:pt idx="2">
                  <c:v>192.0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5140600"/>
        <c:axId val="2139120152"/>
      </c:barChart>
      <c:catAx>
        <c:axId val="-2125140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139120152"/>
        <c:crosses val="autoZero"/>
        <c:auto val="1"/>
        <c:lblAlgn val="ctr"/>
        <c:lblOffset val="100"/>
        <c:noMultiLvlLbl val="0"/>
      </c:catAx>
      <c:valAx>
        <c:axId val="2139120152"/>
        <c:scaling>
          <c:orientation val="minMax"/>
          <c:max val="1000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5140600"/>
        <c:crosses val="autoZero"/>
        <c:crossBetween val="between"/>
        <c:majorUnit val="5000.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Time</c:v>
          </c:tx>
          <c:invertIfNegative val="0"/>
          <c:cat>
            <c:strRef>
              <c:f>Sheet1!$A$1:$A$3</c:f>
              <c:strCache>
                <c:ptCount val="3"/>
                <c:pt idx="0">
                  <c:v>Fully Symbolic</c:v>
                </c:pt>
                <c:pt idx="1">
                  <c:v>Index-based</c:v>
                </c:pt>
                <c:pt idx="2">
                  <c:v>Piecewise Opt.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9999.0</c:v>
                </c:pt>
                <c:pt idx="1">
                  <c:v>425.0</c:v>
                </c:pt>
                <c:pt idx="2">
                  <c:v>192.0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8196648"/>
        <c:axId val="-2120570104"/>
      </c:barChart>
      <c:catAx>
        <c:axId val="-2138196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-2120570104"/>
        <c:crosses val="autoZero"/>
        <c:auto val="1"/>
        <c:lblAlgn val="ctr"/>
        <c:lblOffset val="100"/>
        <c:noMultiLvlLbl val="0"/>
      </c:catAx>
      <c:valAx>
        <c:axId val="-2120570104"/>
        <c:scaling>
          <c:orientation val="minMax"/>
          <c:max val="1000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8196648"/>
        <c:crosses val="autoZero"/>
        <c:crossBetween val="between"/>
        <c:majorUnit val="5000.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v>Time</c:v>
          </c:tx>
          <c:spPr>
            <a:solidFill>
              <a:schemeClr val="accent1"/>
            </a:solidFill>
          </c:spPr>
          <c:invertIfNegative val="0"/>
          <c:cat>
            <c:strRef>
              <c:f>Sheet1!$A$1:$A$29</c:f>
              <c:strCache>
                <c:ptCount val="29"/>
                <c:pt idx="0">
                  <c:v>a2ps</c:v>
                </c:pt>
                <c:pt idx="1">
                  <c:v>aeon</c:v>
                </c:pt>
                <c:pt idx="2">
                  <c:v>aspell</c:v>
                </c:pt>
                <c:pt idx="3">
                  <c:v>atphttpd</c:v>
                </c:pt>
                <c:pt idx="4">
                  <c:v>freeradius</c:v>
                </c:pt>
                <c:pt idx="5">
                  <c:v>ghostscript</c:v>
                </c:pt>
                <c:pt idx="6">
                  <c:v>glftpd</c:v>
                </c:pt>
                <c:pt idx="7">
                  <c:v>gnugol</c:v>
                </c:pt>
                <c:pt idx="8">
                  <c:v>htget</c:v>
                </c:pt>
                <c:pt idx="9">
                  <c:v>htpasswd</c:v>
                </c:pt>
                <c:pt idx="10">
                  <c:v>iwconfig</c:v>
                </c:pt>
                <c:pt idx="11">
                  <c:v>mbse-bbs</c:v>
                </c:pt>
                <c:pt idx="12">
                  <c:v>nCompress</c:v>
                </c:pt>
                <c:pt idx="13">
                  <c:v>orzHttpd</c:v>
                </c:pt>
                <c:pt idx="14">
                  <c:v>psUtils</c:v>
                </c:pt>
                <c:pt idx="15">
                  <c:v>rsync</c:v>
                </c:pt>
                <c:pt idx="16">
                  <c:v>sharutils</c:v>
                </c:pt>
                <c:pt idx="17">
                  <c:v>socat</c:v>
                </c:pt>
                <c:pt idx="18">
                  <c:v>squirrel mail</c:v>
                </c:pt>
                <c:pt idx="19">
                  <c:v>tipxd</c:v>
                </c:pt>
                <c:pt idx="20">
                  <c:v>xgalaga</c:v>
                </c:pt>
                <c:pt idx="21">
                  <c:v>xtokkaetama</c:v>
                </c:pt>
                <c:pt idx="22">
                  <c:v>coolplayer</c:v>
                </c:pt>
                <c:pt idx="23">
                  <c:v>destiny</c:v>
                </c:pt>
                <c:pt idx="24">
                  <c:v>dizzy</c:v>
                </c:pt>
                <c:pt idx="25">
                  <c:v>galan</c:v>
                </c:pt>
                <c:pt idx="26">
                  <c:v>gsplayer</c:v>
                </c:pt>
                <c:pt idx="27">
                  <c:v>muse</c:v>
                </c:pt>
                <c:pt idx="28">
                  <c:v>soritong</c:v>
                </c:pt>
              </c:strCache>
            </c:strRef>
          </c:cat>
          <c:val>
            <c:numRef>
              <c:f>Sheet1!$B$1:$B$29</c:f>
              <c:numCache>
                <c:formatCode>General</c:formatCode>
                <c:ptCount val="29"/>
                <c:pt idx="0">
                  <c:v>189.0</c:v>
                </c:pt>
                <c:pt idx="1">
                  <c:v>10.0</c:v>
                </c:pt>
                <c:pt idx="2">
                  <c:v>82.0</c:v>
                </c:pt>
                <c:pt idx="3">
                  <c:v>209.0</c:v>
                </c:pt>
                <c:pt idx="4">
                  <c:v>133.0</c:v>
                </c:pt>
                <c:pt idx="5">
                  <c:v>18.0</c:v>
                </c:pt>
                <c:pt idx="6">
                  <c:v>4.0</c:v>
                </c:pt>
                <c:pt idx="7">
                  <c:v>22.0</c:v>
                </c:pt>
                <c:pt idx="8">
                  <c:v>7.0</c:v>
                </c:pt>
                <c:pt idx="9">
                  <c:v>4.0</c:v>
                </c:pt>
                <c:pt idx="10">
                  <c:v>2.0</c:v>
                </c:pt>
                <c:pt idx="11">
                  <c:v>362.0</c:v>
                </c:pt>
                <c:pt idx="12">
                  <c:v>11.0</c:v>
                </c:pt>
                <c:pt idx="13">
                  <c:v>6.0</c:v>
                </c:pt>
                <c:pt idx="14">
                  <c:v>46.0</c:v>
                </c:pt>
                <c:pt idx="15">
                  <c:v>8.0</c:v>
                </c:pt>
                <c:pt idx="16">
                  <c:v>17.0</c:v>
                </c:pt>
                <c:pt idx="17">
                  <c:v>47.0</c:v>
                </c:pt>
                <c:pt idx="18">
                  <c:v>2.0</c:v>
                </c:pt>
                <c:pt idx="19">
                  <c:v>10.0</c:v>
                </c:pt>
                <c:pt idx="20">
                  <c:v>3.0</c:v>
                </c:pt>
                <c:pt idx="21">
                  <c:v>10.0</c:v>
                </c:pt>
                <c:pt idx="22">
                  <c:v>164.0</c:v>
                </c:pt>
                <c:pt idx="23">
                  <c:v>963.0</c:v>
                </c:pt>
                <c:pt idx="24">
                  <c:v>13260.0</c:v>
                </c:pt>
                <c:pt idx="25">
                  <c:v>831.0</c:v>
                </c:pt>
                <c:pt idx="26">
                  <c:v>120.0</c:v>
                </c:pt>
                <c:pt idx="27">
                  <c:v>481.0</c:v>
                </c:pt>
                <c:pt idx="28">
                  <c:v>845.0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3023320"/>
        <c:axId val="-2079450872"/>
      </c:barChart>
      <c:catAx>
        <c:axId val="-2123023320"/>
        <c:scaling>
          <c:orientation val="minMax"/>
        </c:scaling>
        <c:delete val="0"/>
        <c:axPos val="l"/>
        <c:majorTickMark val="out"/>
        <c:minorTickMark val="none"/>
        <c:tickLblPos val="nextTo"/>
        <c:crossAx val="-2079450872"/>
        <c:crosses val="autoZero"/>
        <c:auto val="1"/>
        <c:lblAlgn val="ctr"/>
        <c:lblOffset val="100"/>
        <c:noMultiLvlLbl val="0"/>
      </c:catAx>
      <c:valAx>
        <c:axId val="-2079450872"/>
        <c:scaling>
          <c:logBase val="10.0"/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23023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v>Time</c:v>
          </c:tx>
          <c:spPr>
            <a:solidFill>
              <a:schemeClr val="accent1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009446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accent5"/>
              </a:solidFill>
            </c:spPr>
          </c:dPt>
          <c:cat>
            <c:strRef>
              <c:f>Sheet1!$A$1:$A$29</c:f>
              <c:strCache>
                <c:ptCount val="29"/>
                <c:pt idx="0">
                  <c:v>a2ps</c:v>
                </c:pt>
                <c:pt idx="1">
                  <c:v>aeon</c:v>
                </c:pt>
                <c:pt idx="2">
                  <c:v>aspell</c:v>
                </c:pt>
                <c:pt idx="3">
                  <c:v>atphttpd</c:v>
                </c:pt>
                <c:pt idx="4">
                  <c:v>freeradius</c:v>
                </c:pt>
                <c:pt idx="5">
                  <c:v>ghostscript</c:v>
                </c:pt>
                <c:pt idx="6">
                  <c:v>glftpd</c:v>
                </c:pt>
                <c:pt idx="7">
                  <c:v>gnugol</c:v>
                </c:pt>
                <c:pt idx="8">
                  <c:v>htget</c:v>
                </c:pt>
                <c:pt idx="9">
                  <c:v>htpasswd</c:v>
                </c:pt>
                <c:pt idx="10">
                  <c:v>iwconfig</c:v>
                </c:pt>
                <c:pt idx="11">
                  <c:v>mbse-bbs</c:v>
                </c:pt>
                <c:pt idx="12">
                  <c:v>nCompress</c:v>
                </c:pt>
                <c:pt idx="13">
                  <c:v>orzHttpd</c:v>
                </c:pt>
                <c:pt idx="14">
                  <c:v>psUtils</c:v>
                </c:pt>
                <c:pt idx="15">
                  <c:v>rsync</c:v>
                </c:pt>
                <c:pt idx="16">
                  <c:v>sharutils</c:v>
                </c:pt>
                <c:pt idx="17">
                  <c:v>socat</c:v>
                </c:pt>
                <c:pt idx="18">
                  <c:v>squirrel mail</c:v>
                </c:pt>
                <c:pt idx="19">
                  <c:v>tipxd</c:v>
                </c:pt>
                <c:pt idx="20">
                  <c:v>xgalaga</c:v>
                </c:pt>
                <c:pt idx="21">
                  <c:v>xtokkaetama</c:v>
                </c:pt>
                <c:pt idx="22">
                  <c:v>coolplayer</c:v>
                </c:pt>
                <c:pt idx="23">
                  <c:v>destiny</c:v>
                </c:pt>
                <c:pt idx="24">
                  <c:v>dizzy</c:v>
                </c:pt>
                <c:pt idx="25">
                  <c:v>galan</c:v>
                </c:pt>
                <c:pt idx="26">
                  <c:v>gsplayer</c:v>
                </c:pt>
                <c:pt idx="27">
                  <c:v>muse</c:v>
                </c:pt>
                <c:pt idx="28">
                  <c:v>soritong</c:v>
                </c:pt>
              </c:strCache>
            </c:strRef>
          </c:cat>
          <c:val>
            <c:numRef>
              <c:f>Sheet1!$B$1:$B$29</c:f>
              <c:numCache>
                <c:formatCode>General</c:formatCode>
                <c:ptCount val="29"/>
                <c:pt idx="0">
                  <c:v>189.0</c:v>
                </c:pt>
                <c:pt idx="1">
                  <c:v>10.0</c:v>
                </c:pt>
                <c:pt idx="2">
                  <c:v>82.0</c:v>
                </c:pt>
                <c:pt idx="3">
                  <c:v>209.0</c:v>
                </c:pt>
                <c:pt idx="4">
                  <c:v>133.0</c:v>
                </c:pt>
                <c:pt idx="5">
                  <c:v>18.0</c:v>
                </c:pt>
                <c:pt idx="6">
                  <c:v>4.0</c:v>
                </c:pt>
                <c:pt idx="7">
                  <c:v>22.0</c:v>
                </c:pt>
                <c:pt idx="8">
                  <c:v>7.0</c:v>
                </c:pt>
                <c:pt idx="9">
                  <c:v>4.0</c:v>
                </c:pt>
                <c:pt idx="10">
                  <c:v>2.0</c:v>
                </c:pt>
                <c:pt idx="11">
                  <c:v>362.0</c:v>
                </c:pt>
                <c:pt idx="12">
                  <c:v>11.0</c:v>
                </c:pt>
                <c:pt idx="13">
                  <c:v>6.0</c:v>
                </c:pt>
                <c:pt idx="14">
                  <c:v>46.0</c:v>
                </c:pt>
                <c:pt idx="15">
                  <c:v>8.0</c:v>
                </c:pt>
                <c:pt idx="16">
                  <c:v>17.0</c:v>
                </c:pt>
                <c:pt idx="17">
                  <c:v>47.0</c:v>
                </c:pt>
                <c:pt idx="18">
                  <c:v>2.0</c:v>
                </c:pt>
                <c:pt idx="19">
                  <c:v>10.0</c:v>
                </c:pt>
                <c:pt idx="20">
                  <c:v>3.0</c:v>
                </c:pt>
                <c:pt idx="21">
                  <c:v>10.0</c:v>
                </c:pt>
                <c:pt idx="22">
                  <c:v>164.0</c:v>
                </c:pt>
                <c:pt idx="23">
                  <c:v>963.0</c:v>
                </c:pt>
                <c:pt idx="24">
                  <c:v>13260.0</c:v>
                </c:pt>
                <c:pt idx="25">
                  <c:v>831.0</c:v>
                </c:pt>
                <c:pt idx="26">
                  <c:v>120.0</c:v>
                </c:pt>
                <c:pt idx="27">
                  <c:v>481.0</c:v>
                </c:pt>
                <c:pt idx="28">
                  <c:v>845.0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2167048"/>
        <c:axId val="-2115068328"/>
      </c:barChart>
      <c:catAx>
        <c:axId val="-2122167048"/>
        <c:scaling>
          <c:orientation val="minMax"/>
        </c:scaling>
        <c:delete val="0"/>
        <c:axPos val="l"/>
        <c:majorTickMark val="out"/>
        <c:minorTickMark val="none"/>
        <c:tickLblPos val="nextTo"/>
        <c:crossAx val="-2115068328"/>
        <c:crosses val="autoZero"/>
        <c:auto val="1"/>
        <c:lblAlgn val="ctr"/>
        <c:lblOffset val="100"/>
        <c:noMultiLvlLbl val="0"/>
      </c:catAx>
      <c:valAx>
        <c:axId val="-2115068328"/>
        <c:scaling>
          <c:logBase val="10.0"/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22167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81C90-955A-E944-AB32-466E55900D6A}" type="datetime1">
              <a:rPr lang="en-US" smtClean="0"/>
              <a:t>5/22/12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F8D97-067E-974E-BD5D-FA8C0988A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919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EA11A-7C1A-F544-A99B-661F38A45889}" type="datetime1">
              <a:rPr lang="en-US" smtClean="0"/>
              <a:t>5/22/12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5A8A3-9FBB-431D-AAA8-BEEA360F5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664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Relationship Id="rId3" Type="http://schemas.openxmlformats.org/officeDocument/2006/relationships/hyperlink" Target="http://security.ece.cmu.edu/aeg/index.html" TargetMode="Externa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133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  <a:r>
              <a:rPr lang="en-US" baseline="0" dirty="0" smtClean="0"/>
              <a:t> re-running a program from scratch for every path, we only need to consider a single program state at at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212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Our Idea:</a:t>
            </a:r>
            <a:r>
              <a:rPr lang="en-US" sz="1200" dirty="0" smtClean="0">
                <a:solidFill>
                  <a:schemeClr val="bg1"/>
                </a:solidFill>
              </a:rPr>
              <a:t/>
            </a:r>
            <a:br>
              <a:rPr lang="en-US" sz="1200" dirty="0" smtClean="0">
                <a:solidFill>
                  <a:schemeClr val="bg1"/>
                </a:solidFill>
              </a:rPr>
            </a:br>
            <a:r>
              <a:rPr lang="en-US" sz="1200" dirty="0" smtClean="0">
                <a:solidFill>
                  <a:schemeClr val="bg1"/>
                </a:solidFill>
              </a:rPr>
              <a:t>Path predicate is a succinct state representation  that allows you to suspend and resume</a:t>
            </a:r>
          </a:p>
          <a:p>
            <a:endParaRPr lang="en-US" dirty="0" smtClean="0"/>
          </a:p>
          <a:p>
            <a:r>
              <a:rPr lang="en-US" dirty="0" smtClean="0"/>
              <a:t>Suspend</a:t>
            </a:r>
            <a:r>
              <a:rPr lang="en-US" baseline="0" dirty="0" smtClean="0"/>
              <a:t> and resume using Path Predicate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234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30KB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132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2"/>
                </a:solidFill>
              </a:rPr>
              <a:t>There are more causes…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113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following stack diagram contains a buffer and a local pointer. And the local pointer points to a memory object.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3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999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3004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 smtClean="0">
                <a:solidFill>
                  <a:schemeClr val="bg1"/>
                </a:solidFill>
              </a:rPr>
              <a:t>mem</a:t>
            </a:r>
            <a:r>
              <a:rPr lang="en-US" sz="1200" dirty="0" smtClean="0">
                <a:solidFill>
                  <a:schemeClr val="bg1"/>
                </a:solidFill>
              </a:rPr>
              <a:t>[2] = v</a:t>
            </a:r>
            <a:r>
              <a:rPr lang="en-US" sz="1200" baseline="-25000" dirty="0" smtClean="0">
                <a:solidFill>
                  <a:schemeClr val="bg1"/>
                </a:solidFill>
              </a:rPr>
              <a:t>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3004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Without </a:t>
            </a:r>
            <a:r>
              <a:rPr lang="en-US" dirty="0" err="1" smtClean="0"/>
              <a:t>vsa</a:t>
            </a:r>
            <a:r>
              <a:rPr lang="en-US" dirty="0" smtClean="0"/>
              <a:t> 54</a:t>
            </a:r>
            <a:r>
              <a:rPr lang="en-US" baseline="0" dirty="0" smtClean="0"/>
              <a:t> -&gt; with </a:t>
            </a:r>
            <a:r>
              <a:rPr lang="en-US" baseline="0" dirty="0" err="1" smtClean="0"/>
              <a:t>vsa</a:t>
            </a:r>
            <a:r>
              <a:rPr lang="en-US" baseline="0" dirty="0" smtClean="0"/>
              <a:t>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116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</a:t>
            </a:r>
            <a:r>
              <a:rPr lang="en-US" baseline="0" dirty="0" smtClean="0"/>
              <a:t> Paper for Details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83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268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736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can find many</a:t>
            </a:r>
            <a:r>
              <a:rPr lang="en-US" baseline="0" dirty="0" smtClean="0"/>
              <a:t> more details in the 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55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DARPA grant to </a:t>
            </a:r>
            <a:r>
              <a:rPr lang="en-US" dirty="0" err="1" smtClean="0"/>
              <a:t>CyLab</a:t>
            </a:r>
            <a:r>
              <a:rPr lang="en-US" dirty="0" smtClean="0"/>
              <a:t> at Carnegie Mellon University (N11AP20005/D11AP00262)</a:t>
            </a:r>
          </a:p>
          <a:p>
            <a:r>
              <a:rPr lang="en-US" dirty="0" smtClean="0"/>
              <a:t>NSF Career grant (CNS0953751)</a:t>
            </a:r>
          </a:p>
          <a:p>
            <a:r>
              <a:rPr lang="en-US" dirty="0" err="1" smtClean="0"/>
              <a:t>CyLab</a:t>
            </a:r>
            <a:r>
              <a:rPr lang="en-US" dirty="0" smtClean="0"/>
              <a:t> ARO support from grant DAAD19-02-1-0389 and W911NF-09-1- 0273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043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hlinkClick r:id="rId3"/>
              </a:rPr>
              <a:t>http://security.ece.cmu.edu/aeg/index.html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Add video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15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41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need to consider</a:t>
            </a:r>
            <a:r>
              <a:rPr lang="en-US" baseline="0" dirty="0" smtClean="0"/>
              <a:t> multiple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41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Raw binary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90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Symbolic execution runs on symbolic input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13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During exploration, </a:t>
            </a:r>
            <a:r>
              <a:rPr lang="en-US" dirty="0" smtClean="0"/>
              <a:t>mayhem will </a:t>
            </a:r>
            <a:r>
              <a:rPr lang="en-US" dirty="0" smtClean="0"/>
              <a:t>detect</a:t>
            </a:r>
            <a:r>
              <a:rPr lang="en-US" baseline="0" dirty="0" smtClean="0"/>
              <a:t> bug when it sees safety policy violation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543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we know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38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79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4" Type="http://schemas.openxmlformats.org/officeDocument/2006/relationships/tags" Target="../tags/tag9.xml"/><Relationship Id="rId5" Type="http://schemas.openxmlformats.org/officeDocument/2006/relationships/tags" Target="../tags/tag10.xml"/><Relationship Id="rId6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2" Type="http://schemas.openxmlformats.org/officeDocument/2006/relationships/tags" Target="../tags/tag7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4" Type="http://schemas.openxmlformats.org/officeDocument/2006/relationships/tags" Target="../tags/tag53.xml"/><Relationship Id="rId5" Type="http://schemas.openxmlformats.org/officeDocument/2006/relationships/tags" Target="../tags/tag54.xml"/><Relationship Id="rId6" Type="http://schemas.openxmlformats.org/officeDocument/2006/relationships/tags" Target="../tags/tag55.xml"/><Relationship Id="rId7" Type="http://schemas.openxmlformats.org/officeDocument/2006/relationships/slideMaster" Target="../slideMasters/slideMaster1.xml"/><Relationship Id="rId1" Type="http://schemas.openxmlformats.org/officeDocument/2006/relationships/tags" Target="../tags/tag50.xml"/><Relationship Id="rId2" Type="http://schemas.openxmlformats.org/officeDocument/2006/relationships/tags" Target="../tags/tag5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4" Type="http://schemas.openxmlformats.org/officeDocument/2006/relationships/tags" Target="../tags/tag59.xml"/><Relationship Id="rId5" Type="http://schemas.openxmlformats.org/officeDocument/2006/relationships/tags" Target="../tags/tag60.xml"/><Relationship Id="rId6" Type="http://schemas.openxmlformats.org/officeDocument/2006/relationships/slideMaster" Target="../slideMasters/slideMaster1.xml"/><Relationship Id="rId1" Type="http://schemas.openxmlformats.org/officeDocument/2006/relationships/tags" Target="../tags/tag56.xml"/><Relationship Id="rId2" Type="http://schemas.openxmlformats.org/officeDocument/2006/relationships/tags" Target="../tags/tag57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4" Type="http://schemas.openxmlformats.org/officeDocument/2006/relationships/tags" Target="../tags/tag64.xml"/><Relationship Id="rId5" Type="http://schemas.openxmlformats.org/officeDocument/2006/relationships/tags" Target="../tags/tag65.xml"/><Relationship Id="rId6" Type="http://schemas.openxmlformats.org/officeDocument/2006/relationships/slideMaster" Target="../slideMasters/slideMaster1.xml"/><Relationship Id="rId1" Type="http://schemas.openxmlformats.org/officeDocument/2006/relationships/tags" Target="../tags/tag61.xml"/><Relationship Id="rId2" Type="http://schemas.openxmlformats.org/officeDocument/2006/relationships/tags" Target="../tags/tag6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4" Type="http://schemas.openxmlformats.org/officeDocument/2006/relationships/tags" Target="../tags/tag14.xml"/><Relationship Id="rId5" Type="http://schemas.openxmlformats.org/officeDocument/2006/relationships/tags" Target="../tags/tag15.xml"/><Relationship Id="rId6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2" Type="http://schemas.openxmlformats.org/officeDocument/2006/relationships/tags" Target="../tags/tag1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4" Type="http://schemas.openxmlformats.org/officeDocument/2006/relationships/tags" Target="../tags/tag19.xml"/><Relationship Id="rId5" Type="http://schemas.openxmlformats.org/officeDocument/2006/relationships/tags" Target="../tags/tag20.xml"/><Relationship Id="rId6" Type="http://schemas.openxmlformats.org/officeDocument/2006/relationships/slideMaster" Target="../slideMasters/slideMaster1.xml"/><Relationship Id="rId1" Type="http://schemas.openxmlformats.org/officeDocument/2006/relationships/tags" Target="../tags/tag16.xml"/><Relationship Id="rId2" Type="http://schemas.openxmlformats.org/officeDocument/2006/relationships/tags" Target="../tags/tag17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4" Type="http://schemas.openxmlformats.org/officeDocument/2006/relationships/tags" Target="../tags/tag24.xml"/><Relationship Id="rId5" Type="http://schemas.openxmlformats.org/officeDocument/2006/relationships/tags" Target="../tags/tag25.xml"/><Relationship Id="rId6" Type="http://schemas.openxmlformats.org/officeDocument/2006/relationships/slideMaster" Target="../slideMasters/slideMaster1.xml"/><Relationship Id="rId1" Type="http://schemas.openxmlformats.org/officeDocument/2006/relationships/tags" Target="../tags/tag21.xml"/><Relationship Id="rId2" Type="http://schemas.openxmlformats.org/officeDocument/2006/relationships/tags" Target="../tags/tag2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4" Type="http://schemas.openxmlformats.org/officeDocument/2006/relationships/slideMaster" Target="../slideMasters/slideMaster1.xml"/><Relationship Id="rId1" Type="http://schemas.openxmlformats.org/officeDocument/2006/relationships/tags" Target="../tags/tag26.xml"/><Relationship Id="rId2" Type="http://schemas.openxmlformats.org/officeDocument/2006/relationships/tags" Target="../tags/tag2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4" Type="http://schemas.openxmlformats.org/officeDocument/2006/relationships/tags" Target="../tags/tag32.xml"/><Relationship Id="rId5" Type="http://schemas.openxmlformats.org/officeDocument/2006/relationships/tags" Target="../tags/tag33.xml"/><Relationship Id="rId6" Type="http://schemas.openxmlformats.org/officeDocument/2006/relationships/tags" Target="../tags/tag34.xml"/><Relationship Id="rId7" Type="http://schemas.openxmlformats.org/officeDocument/2006/relationships/tags" Target="../tags/tag35.xml"/><Relationship Id="rId8" Type="http://schemas.openxmlformats.org/officeDocument/2006/relationships/tags" Target="../tags/tag36.xml"/><Relationship Id="rId9" Type="http://schemas.openxmlformats.org/officeDocument/2006/relationships/slideMaster" Target="../slideMasters/slideMaster1.xml"/><Relationship Id="rId1" Type="http://schemas.openxmlformats.org/officeDocument/2006/relationships/tags" Target="../tags/tag29.xml"/><Relationship Id="rId2" Type="http://schemas.openxmlformats.org/officeDocument/2006/relationships/tags" Target="../tags/tag3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4" Type="http://schemas.openxmlformats.org/officeDocument/2006/relationships/tags" Target="../tags/tag40.xml"/><Relationship Id="rId5" Type="http://schemas.openxmlformats.org/officeDocument/2006/relationships/slideMaster" Target="../slideMasters/slideMaster1.xml"/><Relationship Id="rId1" Type="http://schemas.openxmlformats.org/officeDocument/2006/relationships/tags" Target="../tags/tag37.xml"/><Relationship Id="rId2" Type="http://schemas.openxmlformats.org/officeDocument/2006/relationships/tags" Target="../tags/tag38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4" Type="http://schemas.openxmlformats.org/officeDocument/2006/relationships/slideMaster" Target="../slideMasters/slideMaster1.xml"/><Relationship Id="rId1" Type="http://schemas.openxmlformats.org/officeDocument/2006/relationships/tags" Target="../tags/tag41.xml"/><Relationship Id="rId2" Type="http://schemas.openxmlformats.org/officeDocument/2006/relationships/tags" Target="../tags/tag4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4" Type="http://schemas.openxmlformats.org/officeDocument/2006/relationships/tags" Target="../tags/tag47.xml"/><Relationship Id="rId5" Type="http://schemas.openxmlformats.org/officeDocument/2006/relationships/tags" Target="../tags/tag48.xml"/><Relationship Id="rId6" Type="http://schemas.openxmlformats.org/officeDocument/2006/relationships/tags" Target="../tags/tag49.xml"/><Relationship Id="rId7" Type="http://schemas.openxmlformats.org/officeDocument/2006/relationships/slideMaster" Target="../slideMasters/slideMaster1.xml"/><Relationship Id="rId1" Type="http://schemas.openxmlformats.org/officeDocument/2006/relationships/tags" Target="../tags/tag44.xml"/><Relationship Id="rId2" Type="http://schemas.openxmlformats.org/officeDocument/2006/relationships/tags" Target="../tags/tag4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+mj-lt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 i="0">
                <a:solidFill>
                  <a:srgbClr val="000000"/>
                </a:solidFill>
                <a:latin typeface="+mj-lt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A99170D3-89C4-BB42-836D-D925400CC7A3}" type="datetime1">
              <a:rPr lang="en-US" smtClean="0"/>
              <a:t>5/22/12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7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1F5B7F-F702-E24B-B97E-863D4E495E13}" type="datetime1">
              <a:rPr lang="en-US" smtClean="0"/>
              <a:t>5/22/12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236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A9756D6-8139-C44F-931B-372F152FA7C2}" type="datetime1">
              <a:rPr lang="en-US" smtClean="0"/>
              <a:t>5/22/12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15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2DE4327B-086F-C14D-B06F-CE57E273F375}" type="datetime1">
              <a:rPr lang="en-US" smtClean="0"/>
              <a:t>5/22/12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44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3BD3B-C321-3747-A281-298A36F52409}" type="datetime1">
              <a:rPr lang="en-US" smtClean="0"/>
              <a:t>5/22/12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D5B71E-FB01-F541-8DE0-7E75CAB5AD6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35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DD7A3CB-B31F-F44D-BE5E-9BB9DAE334F7}" type="datetime1">
              <a:rPr lang="en-US" smtClean="0"/>
              <a:t>5/22/12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15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34508"/>
            <a:ext cx="6951274" cy="1308892"/>
          </a:xfrm>
        </p:spPr>
        <p:txBody>
          <a:bodyPr anchor="t"/>
          <a:lstStyle>
            <a:lvl1pPr algn="l">
              <a:defRPr sz="4000" b="1" i="0" cap="none">
                <a:latin typeface="+mj-lt"/>
                <a:cs typeface="Calibri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92724" y="1524000"/>
            <a:ext cx="6951274" cy="1500187"/>
          </a:xfrm>
        </p:spPr>
        <p:txBody>
          <a:bodyPr lIns="0" rIns="0" anchor="b" anchorCtr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8842061-E09A-C64F-AC91-6B22DD773FB7}" type="datetime1">
              <a:rPr lang="en-US" smtClean="0"/>
              <a:t>5/22/12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13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264380" y="2013343"/>
            <a:ext cx="6951274" cy="753670"/>
          </a:xfrm>
        </p:spPr>
        <p:txBody>
          <a:bodyPr anchor="t"/>
          <a:lstStyle>
            <a:lvl1pPr algn="l">
              <a:defRPr sz="4000" b="0" i="0" cap="none">
                <a:latin typeface="+mj-lt"/>
                <a:cs typeface="Calibri"/>
              </a:defRPr>
            </a:lvl1pPr>
          </a:lstStyle>
          <a:p>
            <a:r>
              <a:rPr lang="en-US" dirty="0" smtClean="0"/>
              <a:t>Section Header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264380" y="2919413"/>
            <a:ext cx="6951274" cy="1500187"/>
          </a:xfrm>
        </p:spPr>
        <p:txBody>
          <a:bodyPr anchor="t"/>
          <a:lstStyle>
            <a:lvl1pPr marL="457200" indent="-457200" algn="l">
              <a:buFont typeface="+mj-lt"/>
              <a:buAutoNum type="arabicPeriod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88B15C4-75F8-8145-B332-9C9E6CC1694D}" type="datetime1">
              <a:rPr lang="en-US" smtClean="0"/>
              <a:t>5/22/12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98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447800"/>
            <a:ext cx="4038600" cy="4678363"/>
          </a:xfrm>
        </p:spPr>
        <p:txBody>
          <a:bodyPr anchor="t" anchorCtr="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447800"/>
            <a:ext cx="4038600" cy="4678363"/>
          </a:xfrm>
        </p:spPr>
        <p:txBody>
          <a:bodyPr anchor="t" anchorCtr="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E902-58D7-5940-B7B2-BB1B96F0CB4F}" type="datetime1">
              <a:rPr lang="en-US" smtClean="0"/>
              <a:t>5/22/12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3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446087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1981200"/>
            <a:ext cx="4040188" cy="41449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446087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1981200"/>
            <a:ext cx="4041775" cy="41449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97BE05AF-3078-DE4E-8E55-E5E804412B8D}" type="datetime1">
              <a:rPr lang="en-US" smtClean="0"/>
              <a:t>5/22/12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5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F38595AD-FC1D-6647-9C7B-6A6A09EB9496}" type="datetime1">
              <a:rPr lang="en-US" smtClean="0"/>
              <a:t>5/22/12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7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8FB06B4-F6A6-3F44-9030-7566931308D3}" type="datetime1">
              <a:rPr lang="en-US" smtClean="0"/>
              <a:t>5/22/12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>
            <a:noAutofit/>
          </a:bodyPr>
          <a:lstStyle>
            <a:lvl1pPr algn="l">
              <a:defRPr sz="4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8BF8F280-9551-E344-89F9-EAAD5E158938}" type="datetime1">
              <a:rPr lang="en-US" smtClean="0"/>
              <a:t>5/22/12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05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tags" Target="../tags/tag1.xml"/><Relationship Id="rId16" Type="http://schemas.openxmlformats.org/officeDocument/2006/relationships/tags" Target="../tags/tag2.xml"/><Relationship Id="rId17" Type="http://schemas.openxmlformats.org/officeDocument/2006/relationships/tags" Target="../tags/tag3.xml"/><Relationship Id="rId18" Type="http://schemas.openxmlformats.org/officeDocument/2006/relationships/tags" Target="../tags/tag4.xml"/><Relationship Id="rId19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7"/>
            </p:custDataLst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5"/>
                </a:solidFill>
                <a:latin typeface="Calibri"/>
                <a:cs typeface="Calibri"/>
              </a:defRPr>
            </a:lvl1pPr>
          </a:lstStyle>
          <a:p>
            <a:fld id="{A990C2A9-FE53-4849-A08D-11DD13CE8E41}" type="datetime1">
              <a:rPr lang="en-US" smtClean="0"/>
              <a:t>5/22/12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5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B747839D-A323-47F3-909F-5484993996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60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 spc="-50" normalizeH="0">
          <a:solidFill>
            <a:schemeClr val="tx2"/>
          </a:solidFill>
          <a:latin typeface="+mj-lt"/>
          <a:ea typeface="+mj-ea"/>
          <a:cs typeface="Cambria"/>
        </a:defRPr>
      </a:lvl1pPr>
    </p:titleStyle>
    <p:bodyStyle>
      <a:lvl1pPr marL="292100" indent="-2921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Calibri"/>
        </a:defRPr>
      </a:lvl1pPr>
      <a:lvl2pPr marL="635000" indent="-2921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Calibri"/>
        </a:defRPr>
      </a:lvl2pPr>
      <a:lvl3pPr marL="9144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Calibri"/>
        </a:defRPr>
      </a:lvl3pPr>
      <a:lvl4pPr marL="1143000" indent="-228600" algn="l" defTabSz="457200" rtl="0" eaLnBrk="1" latinLnBrk="0" hangingPunct="1">
        <a:spcBef>
          <a:spcPct val="20000"/>
        </a:spcBef>
        <a:buFont typeface="Arial"/>
        <a:buChar char="–"/>
        <a:tabLst/>
        <a:defRPr sz="2000" kern="1200">
          <a:solidFill>
            <a:schemeClr val="tx1"/>
          </a:solidFill>
          <a:latin typeface="+mn-lt"/>
          <a:ea typeface="+mn-ea"/>
          <a:cs typeface="Calibri"/>
        </a:defRPr>
      </a:lvl4pPr>
      <a:lvl5pPr marL="1320800" indent="-1778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1.png"/><Relationship Id="rId1" Type="http://schemas.openxmlformats.org/officeDocument/2006/relationships/tags" Target="../tags/tag66.x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mailto:sangkilc@cmu.edu" TargetMode="External"/><Relationship Id="rId4" Type="http://schemas.openxmlformats.org/officeDocument/2006/relationships/hyperlink" Target="http://www.ece.cmu.edu/~sangkilc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49689" y="3366631"/>
            <a:ext cx="7644621" cy="707886"/>
          </a:xfrm>
        </p:spPr>
        <p:txBody>
          <a:bodyPr wrap="none" lIns="0">
            <a:spAutoFit/>
          </a:bodyPr>
          <a:lstStyle/>
          <a:p>
            <a:pPr>
              <a:spcBef>
                <a:spcPts val="0"/>
              </a:spcBef>
            </a:pPr>
            <a:r>
              <a:rPr lang="en-US" sz="4000" b="1" dirty="0" smtClean="0"/>
              <a:t>Unleashing Mayhem on Binary Code</a:t>
            </a:r>
            <a:endParaRPr lang="en-US" sz="4000" b="1" dirty="0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29149" y="4419600"/>
            <a:ext cx="3865161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 smtClean="0"/>
              <a:t>Sang Kil Cha</a:t>
            </a:r>
          </a:p>
          <a:p>
            <a:pPr algn="r"/>
            <a:r>
              <a:rPr lang="en-US" sz="2400" dirty="0" err="1" smtClean="0"/>
              <a:t>Thanassis</a:t>
            </a:r>
            <a:r>
              <a:rPr lang="en-US" sz="2400" dirty="0" smtClean="0"/>
              <a:t> Avgerinos</a:t>
            </a:r>
          </a:p>
          <a:p>
            <a:pPr algn="r"/>
            <a:r>
              <a:rPr lang="en-US" sz="2400" dirty="0" err="1" smtClean="0"/>
              <a:t>Alexandre</a:t>
            </a:r>
            <a:r>
              <a:rPr lang="en-US" sz="2400" dirty="0" smtClean="0"/>
              <a:t> </a:t>
            </a:r>
            <a:r>
              <a:rPr lang="en-US" sz="2400" dirty="0" err="1" smtClean="0"/>
              <a:t>Rebert</a:t>
            </a:r>
            <a:endParaRPr lang="en-US" sz="2400" dirty="0" smtClean="0"/>
          </a:p>
          <a:p>
            <a:pPr algn="r"/>
            <a:r>
              <a:rPr lang="en-US" sz="2400" dirty="0" smtClean="0"/>
              <a:t>David </a:t>
            </a:r>
            <a:r>
              <a:rPr lang="en-US" sz="2400" dirty="0" err="1" smtClean="0"/>
              <a:t>Brumley</a:t>
            </a:r>
            <a:endParaRPr lang="en-US" sz="2400" dirty="0"/>
          </a:p>
          <a:p>
            <a:pPr algn="r"/>
            <a:r>
              <a:rPr lang="en-US" dirty="0" smtClean="0"/>
              <a:t>Carnegie Mellon University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462" y="404379"/>
            <a:ext cx="2317076" cy="2554723"/>
          </a:xfrm>
          <a:prstGeom prst="rect">
            <a:avLst/>
          </a:prstGeom>
          <a:effectLst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52612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600200"/>
          </a:xfrm>
        </p:spPr>
        <p:txBody>
          <a:bodyPr>
            <a:noAutofit/>
          </a:bodyPr>
          <a:lstStyle/>
          <a:p>
            <a:r>
              <a:rPr lang="en-US" sz="9600" b="1" dirty="0" smtClean="0"/>
              <a:t>Demo</a:t>
            </a:r>
            <a:endParaRPr lang="en-US" sz="9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85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ounded Rectangle 128"/>
          <p:cNvSpPr/>
          <p:nvPr/>
        </p:nvSpPr>
        <p:spPr>
          <a:xfrm>
            <a:off x="354853" y="5334000"/>
            <a:ext cx="2312147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if x &lt; 100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1219200" y="4020672"/>
            <a:ext cx="3936252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if x*x = 0xffffffff</a:t>
            </a:r>
          </a:p>
        </p:txBody>
      </p:sp>
      <p:sp>
        <p:nvSpPr>
          <p:cNvPr id="126" name="Rounded Rectangle 125"/>
          <p:cNvSpPr/>
          <p:nvPr/>
        </p:nvSpPr>
        <p:spPr>
          <a:xfrm>
            <a:off x="469154" y="1524000"/>
            <a:ext cx="2312147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onsolas"/>
                <a:cs typeface="Consolas"/>
              </a:rPr>
              <a:t>x</a:t>
            </a:r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 = input()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Mayhem Works:</a:t>
            </a:r>
            <a:br>
              <a:rPr lang="en-US" dirty="0" smtClean="0"/>
            </a:br>
            <a:r>
              <a:rPr lang="en-US" dirty="0" smtClean="0"/>
              <a:t>Symbolic Execution</a:t>
            </a:r>
            <a:endParaRPr lang="en-US" dirty="0"/>
          </a:p>
        </p:txBody>
      </p:sp>
      <p:sp>
        <p:nvSpPr>
          <p:cNvPr id="50" name="Rounded Rectangle 49"/>
          <p:cNvSpPr/>
          <p:nvPr/>
        </p:nvSpPr>
        <p:spPr>
          <a:xfrm>
            <a:off x="469152" y="2937437"/>
            <a:ext cx="2312147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if x &gt; 42</a:t>
            </a:r>
          </a:p>
        </p:txBody>
      </p:sp>
      <p:cxnSp>
        <p:nvCxnSpPr>
          <p:cNvPr id="10" name="Straight Arrow Connector 9"/>
          <p:cNvCxnSpPr>
            <a:stCxn id="126" idx="2"/>
            <a:endCxn id="50" idx="0"/>
          </p:cNvCxnSpPr>
          <p:nvPr/>
        </p:nvCxnSpPr>
        <p:spPr>
          <a:xfrm flipH="1">
            <a:off x="1625226" y="2088776"/>
            <a:ext cx="2" cy="84866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0" idx="2"/>
          </p:cNvCxnSpPr>
          <p:nvPr/>
        </p:nvCxnSpPr>
        <p:spPr>
          <a:xfrm flipH="1">
            <a:off x="469154" y="3502213"/>
            <a:ext cx="1156072" cy="518459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0" idx="2"/>
            <a:endCxn id="94" idx="0"/>
          </p:cNvCxnSpPr>
          <p:nvPr/>
        </p:nvCxnSpPr>
        <p:spPr>
          <a:xfrm>
            <a:off x="1625226" y="3502213"/>
            <a:ext cx="1562100" cy="518459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94" idx="2"/>
            <a:endCxn id="129" idx="0"/>
          </p:cNvCxnSpPr>
          <p:nvPr/>
        </p:nvCxnSpPr>
        <p:spPr>
          <a:xfrm flipH="1">
            <a:off x="1510927" y="4585448"/>
            <a:ext cx="1676399" cy="748552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94" idx="2"/>
            <a:endCxn id="98" idx="0"/>
          </p:cNvCxnSpPr>
          <p:nvPr/>
        </p:nvCxnSpPr>
        <p:spPr>
          <a:xfrm>
            <a:off x="3187326" y="4585448"/>
            <a:ext cx="824006" cy="717176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Rounded Rectangle 97"/>
          <p:cNvSpPr/>
          <p:nvPr/>
        </p:nvSpPr>
        <p:spPr>
          <a:xfrm>
            <a:off x="2855258" y="5302624"/>
            <a:ext cx="2312147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Consolas"/>
                <a:cs typeface="Consolas"/>
              </a:rPr>
              <a:t>vuln</a:t>
            </a:r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()</a:t>
            </a:r>
          </a:p>
        </p:txBody>
      </p:sp>
      <p:sp>
        <p:nvSpPr>
          <p:cNvPr id="118" name="Rounded Rectangle 117"/>
          <p:cNvSpPr/>
          <p:nvPr/>
        </p:nvSpPr>
        <p:spPr>
          <a:xfrm>
            <a:off x="5334000" y="1658472"/>
            <a:ext cx="3333377" cy="914400"/>
          </a:xfrm>
          <a:prstGeom prst="roundRect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x</a:t>
            </a:r>
            <a:r>
              <a:rPr lang="en-US" sz="2400" dirty="0" smtClean="0">
                <a:solidFill>
                  <a:schemeClr val="bg1"/>
                </a:solidFill>
              </a:rPr>
              <a:t> can be anything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5334000" y="2743200"/>
            <a:ext cx="3333377" cy="914400"/>
          </a:xfrm>
          <a:prstGeom prst="roundRect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x</a:t>
            </a:r>
            <a:r>
              <a:rPr lang="en-US" sz="2400" dirty="0" smtClean="0">
                <a:solidFill>
                  <a:schemeClr val="bg1"/>
                </a:solidFill>
              </a:rPr>
              <a:t> &gt; 42</a:t>
            </a:r>
          </a:p>
        </p:txBody>
      </p:sp>
      <p:sp>
        <p:nvSpPr>
          <p:cNvPr id="122" name="Rounded Rectangle 121"/>
          <p:cNvSpPr/>
          <p:nvPr/>
        </p:nvSpPr>
        <p:spPr>
          <a:xfrm>
            <a:off x="5334000" y="3810000"/>
            <a:ext cx="3333377" cy="914400"/>
          </a:xfrm>
          <a:prstGeom prst="roundRect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(x &gt; 42)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2400" dirty="0" smtClean="0">
                <a:solidFill>
                  <a:schemeClr val="bg1"/>
                </a:solidFill>
              </a:rPr>
              <a:t> (x*x != 0xffffffff)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5334000" y="4952999"/>
            <a:ext cx="3333377" cy="1508499"/>
          </a:xfrm>
          <a:prstGeom prst="roundRect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(x &gt; 42)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2400" dirty="0">
                <a:solidFill>
                  <a:schemeClr val="bg1"/>
                </a:solidFill>
              </a:rPr>
              <a:t> (x*x </a:t>
            </a:r>
            <a:r>
              <a:rPr lang="en-US" sz="2400" dirty="0" smtClean="0">
                <a:solidFill>
                  <a:schemeClr val="bg1"/>
                </a:solidFill>
              </a:rPr>
              <a:t>!= </a:t>
            </a:r>
            <a:r>
              <a:rPr lang="en-US" sz="2400" dirty="0">
                <a:solidFill>
                  <a:schemeClr val="bg1"/>
                </a:solidFill>
              </a:rPr>
              <a:t>0xffffffff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(x &gt;= 100)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131" name="Straight Arrow Connector 130"/>
          <p:cNvCxnSpPr>
            <a:stCxn id="129" idx="2"/>
          </p:cNvCxnSpPr>
          <p:nvPr/>
        </p:nvCxnSpPr>
        <p:spPr>
          <a:xfrm flipH="1">
            <a:off x="457201" y="5898776"/>
            <a:ext cx="1053726" cy="594099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stCxn id="129" idx="2"/>
          </p:cNvCxnSpPr>
          <p:nvPr/>
        </p:nvCxnSpPr>
        <p:spPr>
          <a:xfrm>
            <a:off x="1510927" y="5898776"/>
            <a:ext cx="1446678" cy="562723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6" name="Freeform 135"/>
          <p:cNvSpPr/>
          <p:nvPr/>
        </p:nvSpPr>
        <p:spPr>
          <a:xfrm>
            <a:off x="894737" y="1241006"/>
            <a:ext cx="2020391" cy="5411362"/>
          </a:xfrm>
          <a:custGeom>
            <a:avLst/>
            <a:gdLst>
              <a:gd name="connsiteX0" fmla="*/ 735994 w 2020391"/>
              <a:gd name="connsiteY0" fmla="*/ 0 h 5411362"/>
              <a:gd name="connsiteX1" fmla="*/ 735994 w 2020391"/>
              <a:gd name="connsiteY1" fmla="*/ 1861508 h 5411362"/>
              <a:gd name="connsiteX2" fmla="*/ 2020375 w 2020391"/>
              <a:gd name="connsiteY2" fmla="*/ 2857199 h 5411362"/>
              <a:gd name="connsiteX3" fmla="*/ 707132 w 2020391"/>
              <a:gd name="connsiteY3" fmla="*/ 4300229 h 5411362"/>
              <a:gd name="connsiteX4" fmla="*/ 0 w 2020391"/>
              <a:gd name="connsiteY4" fmla="*/ 5411362 h 5411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0391" h="5411362">
                <a:moveTo>
                  <a:pt x="735994" y="0"/>
                </a:moveTo>
                <a:cubicBezTo>
                  <a:pt x="628962" y="692654"/>
                  <a:pt x="521930" y="1385308"/>
                  <a:pt x="735994" y="1861508"/>
                </a:cubicBezTo>
                <a:cubicBezTo>
                  <a:pt x="950058" y="2337708"/>
                  <a:pt x="2025185" y="2450746"/>
                  <a:pt x="2020375" y="2857199"/>
                </a:cubicBezTo>
                <a:cubicBezTo>
                  <a:pt x="2015565" y="3263653"/>
                  <a:pt x="1043861" y="3874535"/>
                  <a:pt x="707132" y="4300229"/>
                </a:cubicBezTo>
                <a:cubicBezTo>
                  <a:pt x="370403" y="4725923"/>
                  <a:pt x="0" y="5411362"/>
                  <a:pt x="0" y="5411362"/>
                </a:cubicBezTo>
              </a:path>
            </a:pathLst>
          </a:custGeom>
          <a:ln w="762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4" name="Group 143"/>
          <p:cNvGrpSpPr/>
          <p:nvPr/>
        </p:nvGrpSpPr>
        <p:grpSpPr>
          <a:xfrm>
            <a:off x="227112" y="3546157"/>
            <a:ext cx="3075945" cy="480775"/>
            <a:chOff x="227112" y="3546157"/>
            <a:chExt cx="3075945" cy="480775"/>
          </a:xfrm>
        </p:grpSpPr>
        <p:sp>
          <p:nvSpPr>
            <p:cNvPr id="137" name="TextBox 136"/>
            <p:cNvSpPr txBox="1"/>
            <p:nvPr/>
          </p:nvSpPr>
          <p:spPr>
            <a:xfrm>
              <a:off x="227112" y="3657600"/>
              <a:ext cx="10259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/>
                <a:t>f</a:t>
              </a:r>
              <a:endParaRPr lang="en-US" sz="2400" dirty="0" smtClean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198912" y="3546157"/>
              <a:ext cx="104145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 smtClean="0"/>
                <a:t>t</a:t>
              </a: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1219200" y="4841557"/>
            <a:ext cx="2923545" cy="375545"/>
            <a:chOff x="1219200" y="4841557"/>
            <a:chExt cx="2923545" cy="375545"/>
          </a:xfrm>
        </p:grpSpPr>
        <p:sp>
          <p:nvSpPr>
            <p:cNvPr id="139" name="TextBox 138"/>
            <p:cNvSpPr txBox="1"/>
            <p:nvPr/>
          </p:nvSpPr>
          <p:spPr>
            <a:xfrm>
              <a:off x="1219200" y="4847770"/>
              <a:ext cx="10259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/>
                <a:t>f</a:t>
              </a:r>
              <a:endParaRPr lang="en-US" sz="2400" dirty="0" smtClean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038600" y="4841557"/>
              <a:ext cx="104145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 smtClean="0"/>
                <a:t>t</a:t>
              </a: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227112" y="6136957"/>
            <a:ext cx="2925033" cy="389374"/>
            <a:chOff x="227112" y="6136957"/>
            <a:chExt cx="2925033" cy="389374"/>
          </a:xfrm>
        </p:grpSpPr>
        <p:sp>
          <p:nvSpPr>
            <p:cNvPr id="141" name="TextBox 140"/>
            <p:cNvSpPr txBox="1"/>
            <p:nvPr/>
          </p:nvSpPr>
          <p:spPr>
            <a:xfrm>
              <a:off x="227112" y="6156999"/>
              <a:ext cx="10259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/>
                <a:t>f</a:t>
              </a:r>
              <a:endParaRPr lang="en-US" sz="2400" dirty="0" smtClean="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3048000" y="6136957"/>
              <a:ext cx="104145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 smtClean="0"/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8237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19" grpId="0" animBg="1"/>
      <p:bldP spid="122" grpId="0" animBg="1"/>
      <p:bldP spid="123" grpId="0" animBg="1"/>
      <p:bldP spid="1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27112" y="3546157"/>
            <a:ext cx="3075945" cy="480775"/>
            <a:chOff x="227112" y="3546157"/>
            <a:chExt cx="3075945" cy="480775"/>
          </a:xfrm>
        </p:grpSpPr>
        <p:sp>
          <p:nvSpPr>
            <p:cNvPr id="27" name="TextBox 26"/>
            <p:cNvSpPr txBox="1"/>
            <p:nvPr/>
          </p:nvSpPr>
          <p:spPr>
            <a:xfrm>
              <a:off x="227112" y="3657600"/>
              <a:ext cx="10259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/>
                <a:t>f</a:t>
              </a:r>
              <a:endParaRPr lang="en-US" sz="2400" dirty="0" smtClean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98912" y="3546157"/>
              <a:ext cx="104145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 smtClean="0"/>
                <a:t>t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219200" y="4841557"/>
            <a:ext cx="2923545" cy="375545"/>
            <a:chOff x="1219200" y="4841557"/>
            <a:chExt cx="2923545" cy="375545"/>
          </a:xfrm>
        </p:grpSpPr>
        <p:sp>
          <p:nvSpPr>
            <p:cNvPr id="30" name="TextBox 29"/>
            <p:cNvSpPr txBox="1"/>
            <p:nvPr/>
          </p:nvSpPr>
          <p:spPr>
            <a:xfrm>
              <a:off x="1219200" y="4847770"/>
              <a:ext cx="10259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/>
                <a:t>f</a:t>
              </a:r>
              <a:endParaRPr lang="en-US" sz="2400" dirty="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038600" y="4841557"/>
              <a:ext cx="104145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 smtClean="0"/>
                <a:t>t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27112" y="6136957"/>
            <a:ext cx="2925033" cy="389374"/>
            <a:chOff x="227112" y="6136957"/>
            <a:chExt cx="2925033" cy="389374"/>
          </a:xfrm>
        </p:grpSpPr>
        <p:sp>
          <p:nvSpPr>
            <p:cNvPr id="33" name="TextBox 32"/>
            <p:cNvSpPr txBox="1"/>
            <p:nvPr/>
          </p:nvSpPr>
          <p:spPr>
            <a:xfrm>
              <a:off x="227112" y="6156999"/>
              <a:ext cx="10259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/>
                <a:t>f</a:t>
              </a:r>
              <a:endParaRPr lang="en-US" sz="2400" dirty="0" smtClean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048000" y="6136957"/>
              <a:ext cx="104145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 smtClean="0"/>
                <a:t>t</a:t>
              </a:r>
            </a:p>
          </p:txBody>
        </p:sp>
      </p:grpSp>
      <p:sp>
        <p:nvSpPr>
          <p:cNvPr id="126" name="Rounded Rectangle 125"/>
          <p:cNvSpPr/>
          <p:nvPr/>
        </p:nvSpPr>
        <p:spPr>
          <a:xfrm>
            <a:off x="469154" y="1524000"/>
            <a:ext cx="2312147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onsolas"/>
                <a:cs typeface="Consolas"/>
              </a:rPr>
              <a:t>x</a:t>
            </a:r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 = input()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Mayhem Works:</a:t>
            </a:r>
            <a:br>
              <a:rPr lang="en-US" dirty="0" smtClean="0"/>
            </a:br>
            <a:r>
              <a:rPr lang="en-US" dirty="0" smtClean="0"/>
              <a:t>Symbolic Execution</a:t>
            </a:r>
            <a:endParaRPr lang="en-US" dirty="0"/>
          </a:p>
        </p:txBody>
      </p:sp>
      <p:sp>
        <p:nvSpPr>
          <p:cNvPr id="50" name="Rounded Rectangle 49"/>
          <p:cNvSpPr/>
          <p:nvPr/>
        </p:nvSpPr>
        <p:spPr>
          <a:xfrm>
            <a:off x="469152" y="2937437"/>
            <a:ext cx="2312147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if x &gt; 42</a:t>
            </a:r>
          </a:p>
        </p:txBody>
      </p:sp>
      <p:cxnSp>
        <p:nvCxnSpPr>
          <p:cNvPr id="10" name="Straight Arrow Connector 9"/>
          <p:cNvCxnSpPr>
            <a:stCxn id="126" idx="2"/>
            <a:endCxn id="50" idx="0"/>
          </p:cNvCxnSpPr>
          <p:nvPr/>
        </p:nvCxnSpPr>
        <p:spPr>
          <a:xfrm flipH="1">
            <a:off x="1625226" y="2088776"/>
            <a:ext cx="2" cy="84866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0" idx="2"/>
          </p:cNvCxnSpPr>
          <p:nvPr/>
        </p:nvCxnSpPr>
        <p:spPr>
          <a:xfrm flipH="1">
            <a:off x="469154" y="3502213"/>
            <a:ext cx="1156072" cy="518459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0" idx="2"/>
            <a:endCxn id="94" idx="0"/>
          </p:cNvCxnSpPr>
          <p:nvPr/>
        </p:nvCxnSpPr>
        <p:spPr>
          <a:xfrm>
            <a:off x="1625226" y="3502213"/>
            <a:ext cx="1562100" cy="518459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94" idx="2"/>
            <a:endCxn id="98" idx="0"/>
          </p:cNvCxnSpPr>
          <p:nvPr/>
        </p:nvCxnSpPr>
        <p:spPr>
          <a:xfrm>
            <a:off x="3187326" y="4585448"/>
            <a:ext cx="824006" cy="717176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Rounded Rectangle 93"/>
          <p:cNvSpPr/>
          <p:nvPr/>
        </p:nvSpPr>
        <p:spPr>
          <a:xfrm>
            <a:off x="1219200" y="4020672"/>
            <a:ext cx="3936252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if x*x = 0xffffffff</a:t>
            </a:r>
          </a:p>
        </p:txBody>
      </p:sp>
      <p:sp>
        <p:nvSpPr>
          <p:cNvPr id="98" name="Rounded Rectangle 97"/>
          <p:cNvSpPr/>
          <p:nvPr/>
        </p:nvSpPr>
        <p:spPr>
          <a:xfrm>
            <a:off x="2855258" y="5302624"/>
            <a:ext cx="2312147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err="1">
                <a:solidFill>
                  <a:schemeClr val="bg1"/>
                </a:solidFill>
                <a:latin typeface="Consolas"/>
                <a:cs typeface="Consolas"/>
              </a:rPr>
              <a:t>v</a:t>
            </a:r>
            <a:r>
              <a:rPr lang="en-US" sz="2400" dirty="0" err="1" smtClean="0">
                <a:solidFill>
                  <a:schemeClr val="bg1"/>
                </a:solidFill>
                <a:latin typeface="Consolas"/>
                <a:cs typeface="Consolas"/>
              </a:rPr>
              <a:t>uln</a:t>
            </a:r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()</a:t>
            </a:r>
          </a:p>
        </p:txBody>
      </p:sp>
      <p:sp>
        <p:nvSpPr>
          <p:cNvPr id="118" name="Rounded Rectangle 117"/>
          <p:cNvSpPr/>
          <p:nvPr/>
        </p:nvSpPr>
        <p:spPr>
          <a:xfrm>
            <a:off x="5334000" y="1658472"/>
            <a:ext cx="3333377" cy="914400"/>
          </a:xfrm>
          <a:prstGeom prst="roundRect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x</a:t>
            </a:r>
            <a:r>
              <a:rPr lang="en-US" sz="2400" dirty="0" smtClean="0">
                <a:solidFill>
                  <a:schemeClr val="bg1"/>
                </a:solidFill>
              </a:rPr>
              <a:t> can be anything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5334000" y="2743200"/>
            <a:ext cx="3333377" cy="914400"/>
          </a:xfrm>
          <a:prstGeom prst="roundRect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x</a:t>
            </a:r>
            <a:r>
              <a:rPr lang="en-US" sz="2400" dirty="0" smtClean="0">
                <a:solidFill>
                  <a:schemeClr val="bg1"/>
                </a:solidFill>
              </a:rPr>
              <a:t> &gt; 42</a:t>
            </a:r>
          </a:p>
        </p:txBody>
      </p:sp>
      <p:sp>
        <p:nvSpPr>
          <p:cNvPr id="122" name="Rounded Rectangle 121"/>
          <p:cNvSpPr/>
          <p:nvPr/>
        </p:nvSpPr>
        <p:spPr>
          <a:xfrm>
            <a:off x="5334000" y="3810000"/>
            <a:ext cx="3333377" cy="914400"/>
          </a:xfrm>
          <a:prstGeom prst="roundRect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(x &gt; 42)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2400" dirty="0" smtClean="0">
                <a:solidFill>
                  <a:schemeClr val="bg1"/>
                </a:solidFill>
              </a:rPr>
              <a:t> (x*x == 0xffffffff)</a:t>
            </a:r>
          </a:p>
        </p:txBody>
      </p:sp>
      <p:sp>
        <p:nvSpPr>
          <p:cNvPr id="20" name="Freeform 19"/>
          <p:cNvSpPr/>
          <p:nvPr/>
        </p:nvSpPr>
        <p:spPr>
          <a:xfrm>
            <a:off x="1433644" y="1143000"/>
            <a:ext cx="2801432" cy="4631765"/>
          </a:xfrm>
          <a:custGeom>
            <a:avLst/>
            <a:gdLst>
              <a:gd name="connsiteX0" fmla="*/ 67197 w 2801432"/>
              <a:gd name="connsiteY0" fmla="*/ 0 h 4631765"/>
              <a:gd name="connsiteX1" fmla="*/ 276374 w 2801432"/>
              <a:gd name="connsiteY1" fmla="*/ 1927412 h 4631765"/>
              <a:gd name="connsiteX2" fmla="*/ 2278491 w 2801432"/>
              <a:gd name="connsiteY2" fmla="*/ 3003176 h 4631765"/>
              <a:gd name="connsiteX3" fmla="*/ 2801432 w 2801432"/>
              <a:gd name="connsiteY3" fmla="*/ 4631765 h 4631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1432" h="4631765">
                <a:moveTo>
                  <a:pt x="67197" y="0"/>
                </a:moveTo>
                <a:cubicBezTo>
                  <a:pt x="-12489" y="713441"/>
                  <a:pt x="-92175" y="1426883"/>
                  <a:pt x="276374" y="1927412"/>
                </a:cubicBezTo>
                <a:cubicBezTo>
                  <a:pt x="644923" y="2427941"/>
                  <a:pt x="1857648" y="2552451"/>
                  <a:pt x="2278491" y="3003176"/>
                </a:cubicBezTo>
                <a:cubicBezTo>
                  <a:pt x="2699334" y="3453901"/>
                  <a:pt x="2801432" y="4631765"/>
                  <a:pt x="2801432" y="4631765"/>
                </a:cubicBezTo>
              </a:path>
            </a:pathLst>
          </a:cu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94" idx="2"/>
            <a:endCxn id="22" idx="0"/>
          </p:cNvCxnSpPr>
          <p:nvPr/>
        </p:nvCxnSpPr>
        <p:spPr>
          <a:xfrm flipH="1">
            <a:off x="1510927" y="4585448"/>
            <a:ext cx="1676399" cy="748552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54853" y="5334000"/>
            <a:ext cx="2312147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if x &lt; 100</a:t>
            </a:r>
          </a:p>
        </p:txBody>
      </p:sp>
      <p:cxnSp>
        <p:nvCxnSpPr>
          <p:cNvPr id="23" name="Straight Arrow Connector 22"/>
          <p:cNvCxnSpPr>
            <a:stCxn id="22" idx="2"/>
          </p:cNvCxnSpPr>
          <p:nvPr/>
        </p:nvCxnSpPr>
        <p:spPr>
          <a:xfrm flipH="1">
            <a:off x="457201" y="5898776"/>
            <a:ext cx="1053726" cy="594099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2"/>
          </p:cNvCxnSpPr>
          <p:nvPr/>
        </p:nvCxnSpPr>
        <p:spPr>
          <a:xfrm>
            <a:off x="1510927" y="5898776"/>
            <a:ext cx="1446678" cy="562723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584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227112" y="3546157"/>
            <a:ext cx="3075945" cy="480775"/>
            <a:chOff x="227112" y="3546157"/>
            <a:chExt cx="3075945" cy="480775"/>
          </a:xfrm>
        </p:grpSpPr>
        <p:sp>
          <p:nvSpPr>
            <p:cNvPr id="37" name="TextBox 36"/>
            <p:cNvSpPr txBox="1"/>
            <p:nvPr/>
          </p:nvSpPr>
          <p:spPr>
            <a:xfrm>
              <a:off x="227112" y="3657600"/>
              <a:ext cx="10259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/>
                <a:t>f</a:t>
              </a:r>
              <a:endParaRPr lang="en-US" sz="2400" dirty="0" smtClean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198912" y="3546157"/>
              <a:ext cx="104145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 smtClean="0"/>
                <a:t>t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219200" y="4841557"/>
            <a:ext cx="2923545" cy="375545"/>
            <a:chOff x="1219200" y="4841557"/>
            <a:chExt cx="2923545" cy="375545"/>
          </a:xfrm>
        </p:grpSpPr>
        <p:sp>
          <p:nvSpPr>
            <p:cNvPr id="40" name="TextBox 39"/>
            <p:cNvSpPr txBox="1"/>
            <p:nvPr/>
          </p:nvSpPr>
          <p:spPr>
            <a:xfrm>
              <a:off x="1219200" y="4847770"/>
              <a:ext cx="10259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/>
                <a:t>f</a:t>
              </a:r>
              <a:endParaRPr lang="en-US" sz="2400" dirty="0" smtClean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038600" y="4841557"/>
              <a:ext cx="104145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 smtClean="0"/>
                <a:t>t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27112" y="6136957"/>
            <a:ext cx="2925033" cy="389374"/>
            <a:chOff x="227112" y="6136957"/>
            <a:chExt cx="2925033" cy="389374"/>
          </a:xfrm>
        </p:grpSpPr>
        <p:sp>
          <p:nvSpPr>
            <p:cNvPr id="43" name="TextBox 42"/>
            <p:cNvSpPr txBox="1"/>
            <p:nvPr/>
          </p:nvSpPr>
          <p:spPr>
            <a:xfrm>
              <a:off x="227112" y="6156999"/>
              <a:ext cx="10259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/>
                <a:t>f</a:t>
              </a:r>
              <a:endParaRPr lang="en-US" sz="2400" dirty="0" smtClean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048000" y="6136957"/>
              <a:ext cx="104145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 smtClean="0"/>
                <a:t>t</a:t>
              </a:r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469154" y="1524000"/>
            <a:ext cx="2312147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onsolas"/>
                <a:cs typeface="Consolas"/>
              </a:rPr>
              <a:t>x</a:t>
            </a:r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 = input()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469152" y="2937437"/>
            <a:ext cx="2312147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if x &gt; 42</a:t>
            </a:r>
          </a:p>
        </p:txBody>
      </p:sp>
      <p:cxnSp>
        <p:nvCxnSpPr>
          <p:cNvPr id="23" name="Straight Arrow Connector 22"/>
          <p:cNvCxnSpPr>
            <a:stCxn id="21" idx="2"/>
            <a:endCxn id="22" idx="0"/>
          </p:cNvCxnSpPr>
          <p:nvPr/>
        </p:nvCxnSpPr>
        <p:spPr>
          <a:xfrm flipH="1">
            <a:off x="1625226" y="2088776"/>
            <a:ext cx="2" cy="84866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469154" y="3502213"/>
            <a:ext cx="1156072" cy="518459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  <a:endCxn id="28" idx="0"/>
          </p:cNvCxnSpPr>
          <p:nvPr/>
        </p:nvCxnSpPr>
        <p:spPr>
          <a:xfrm>
            <a:off x="1625226" y="3502213"/>
            <a:ext cx="1562100" cy="518459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8" idx="2"/>
            <a:endCxn id="29" idx="0"/>
          </p:cNvCxnSpPr>
          <p:nvPr/>
        </p:nvCxnSpPr>
        <p:spPr>
          <a:xfrm>
            <a:off x="3187326" y="4585448"/>
            <a:ext cx="824006" cy="717176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1219200" y="4020672"/>
            <a:ext cx="3936252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if x*x = 0xffffffff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855258" y="5302624"/>
            <a:ext cx="2312147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Consolas"/>
                <a:cs typeface="Consolas"/>
              </a:rPr>
              <a:t>vuln</a:t>
            </a:r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()</a:t>
            </a:r>
          </a:p>
        </p:txBody>
      </p:sp>
      <p:sp>
        <p:nvSpPr>
          <p:cNvPr id="30" name="Freeform 29"/>
          <p:cNvSpPr/>
          <p:nvPr/>
        </p:nvSpPr>
        <p:spPr>
          <a:xfrm>
            <a:off x="1433644" y="1143000"/>
            <a:ext cx="2801432" cy="4631765"/>
          </a:xfrm>
          <a:custGeom>
            <a:avLst/>
            <a:gdLst>
              <a:gd name="connsiteX0" fmla="*/ 67197 w 2801432"/>
              <a:gd name="connsiteY0" fmla="*/ 0 h 4631765"/>
              <a:gd name="connsiteX1" fmla="*/ 276374 w 2801432"/>
              <a:gd name="connsiteY1" fmla="*/ 1927412 h 4631765"/>
              <a:gd name="connsiteX2" fmla="*/ 2278491 w 2801432"/>
              <a:gd name="connsiteY2" fmla="*/ 3003176 h 4631765"/>
              <a:gd name="connsiteX3" fmla="*/ 2801432 w 2801432"/>
              <a:gd name="connsiteY3" fmla="*/ 4631765 h 4631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1432" h="4631765">
                <a:moveTo>
                  <a:pt x="67197" y="0"/>
                </a:moveTo>
                <a:cubicBezTo>
                  <a:pt x="-12489" y="713441"/>
                  <a:pt x="-92175" y="1426883"/>
                  <a:pt x="276374" y="1927412"/>
                </a:cubicBezTo>
                <a:cubicBezTo>
                  <a:pt x="644923" y="2427941"/>
                  <a:pt x="1857648" y="2552451"/>
                  <a:pt x="2278491" y="3003176"/>
                </a:cubicBezTo>
                <a:cubicBezTo>
                  <a:pt x="2699334" y="3453901"/>
                  <a:pt x="2801432" y="4631765"/>
                  <a:pt x="2801432" y="4631765"/>
                </a:cubicBezTo>
              </a:path>
            </a:pathLst>
          </a:cu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 Predicate = </a:t>
            </a:r>
            <a:r>
              <a:rPr lang="en-US" b="1" dirty="0" err="1">
                <a:latin typeface="Cambria"/>
              </a:rPr>
              <a:t>Π</a:t>
            </a:r>
            <a:endParaRPr lang="en-US" dirty="0">
              <a:latin typeface="Cambria"/>
            </a:endParaRPr>
          </a:p>
        </p:txBody>
      </p:sp>
      <p:sp>
        <p:nvSpPr>
          <p:cNvPr id="118" name="Rounded Rectangle 117"/>
          <p:cNvSpPr/>
          <p:nvPr/>
        </p:nvSpPr>
        <p:spPr>
          <a:xfrm>
            <a:off x="5334000" y="1658472"/>
            <a:ext cx="3333377" cy="914400"/>
          </a:xfrm>
          <a:prstGeom prst="roundRect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x</a:t>
            </a:r>
            <a:r>
              <a:rPr lang="en-US" sz="2400" dirty="0" smtClean="0">
                <a:solidFill>
                  <a:schemeClr val="bg1"/>
                </a:solidFill>
              </a:rPr>
              <a:t> can be anything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5334000" y="2743200"/>
            <a:ext cx="3333377" cy="914400"/>
          </a:xfrm>
          <a:prstGeom prst="roundRect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x</a:t>
            </a:r>
            <a:r>
              <a:rPr lang="en-US" sz="2400" dirty="0" smtClean="0">
                <a:solidFill>
                  <a:schemeClr val="bg1"/>
                </a:solidFill>
              </a:rPr>
              <a:t> &gt; 42</a:t>
            </a:r>
          </a:p>
        </p:txBody>
      </p:sp>
      <p:sp>
        <p:nvSpPr>
          <p:cNvPr id="122" name="Rounded Rectangle 121"/>
          <p:cNvSpPr/>
          <p:nvPr/>
        </p:nvSpPr>
        <p:spPr>
          <a:xfrm>
            <a:off x="5334000" y="3810000"/>
            <a:ext cx="3333377" cy="914400"/>
          </a:xfrm>
          <a:prstGeom prst="roundRect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(x &gt; 42)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2400" dirty="0" smtClean="0">
                <a:solidFill>
                  <a:schemeClr val="bg1"/>
                </a:solidFill>
              </a:rPr>
              <a:t> (x*x == 0xffffffff)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24100" y="3657600"/>
            <a:ext cx="1362001" cy="11079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7200" b="1" dirty="0" err="1" smtClean="0"/>
              <a:t>Π</a:t>
            </a:r>
            <a:r>
              <a:rPr lang="en-US" sz="7200" dirty="0" smtClean="0"/>
              <a:t> =</a:t>
            </a:r>
          </a:p>
        </p:txBody>
      </p:sp>
      <p:cxnSp>
        <p:nvCxnSpPr>
          <p:cNvPr id="32" name="Straight Arrow Connector 31"/>
          <p:cNvCxnSpPr>
            <a:endCxn id="33" idx="0"/>
          </p:cNvCxnSpPr>
          <p:nvPr/>
        </p:nvCxnSpPr>
        <p:spPr>
          <a:xfrm flipH="1">
            <a:off x="1510927" y="4585448"/>
            <a:ext cx="1676399" cy="748552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354853" y="5334000"/>
            <a:ext cx="2312147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if x &lt; 100</a:t>
            </a:r>
          </a:p>
        </p:txBody>
      </p:sp>
      <p:cxnSp>
        <p:nvCxnSpPr>
          <p:cNvPr id="34" name="Straight Arrow Connector 33"/>
          <p:cNvCxnSpPr>
            <a:stCxn id="33" idx="2"/>
          </p:cNvCxnSpPr>
          <p:nvPr/>
        </p:nvCxnSpPr>
        <p:spPr>
          <a:xfrm flipH="1">
            <a:off x="457201" y="5898776"/>
            <a:ext cx="1053726" cy="594099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2"/>
          </p:cNvCxnSpPr>
          <p:nvPr/>
        </p:nvCxnSpPr>
        <p:spPr>
          <a:xfrm>
            <a:off x="1510927" y="5898776"/>
            <a:ext cx="1446678" cy="562723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5517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8" grpId="0" animBg="1"/>
      <p:bldP spid="29" grpId="0" animBg="1"/>
      <p:bldP spid="30" grpId="0" animBg="1"/>
      <p:bldP spid="18" grpId="0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227112" y="3546157"/>
            <a:ext cx="3075945" cy="480775"/>
            <a:chOff x="227112" y="3546157"/>
            <a:chExt cx="3075945" cy="480775"/>
          </a:xfrm>
        </p:grpSpPr>
        <p:sp>
          <p:nvSpPr>
            <p:cNvPr id="25" name="TextBox 24"/>
            <p:cNvSpPr txBox="1"/>
            <p:nvPr/>
          </p:nvSpPr>
          <p:spPr>
            <a:xfrm>
              <a:off x="227112" y="3657600"/>
              <a:ext cx="10259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/>
                <a:t>f</a:t>
              </a:r>
              <a:endParaRPr lang="en-US" sz="2400" dirty="0" smtClean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198912" y="3546157"/>
              <a:ext cx="104145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 smtClean="0"/>
                <a:t>t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219200" y="4841557"/>
            <a:ext cx="2923545" cy="375545"/>
            <a:chOff x="1219200" y="4841557"/>
            <a:chExt cx="2923545" cy="375545"/>
          </a:xfrm>
        </p:grpSpPr>
        <p:sp>
          <p:nvSpPr>
            <p:cNvPr id="28" name="TextBox 27"/>
            <p:cNvSpPr txBox="1"/>
            <p:nvPr/>
          </p:nvSpPr>
          <p:spPr>
            <a:xfrm>
              <a:off x="1219200" y="4847770"/>
              <a:ext cx="10259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/>
                <a:t>f</a:t>
              </a:r>
              <a:endParaRPr lang="en-US" sz="2400" dirty="0" smtClean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038600" y="4841557"/>
              <a:ext cx="104145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 smtClean="0"/>
                <a:t>t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27112" y="6136957"/>
            <a:ext cx="2925033" cy="389374"/>
            <a:chOff x="227112" y="6136957"/>
            <a:chExt cx="2925033" cy="389374"/>
          </a:xfrm>
        </p:grpSpPr>
        <p:sp>
          <p:nvSpPr>
            <p:cNvPr id="31" name="TextBox 30"/>
            <p:cNvSpPr txBox="1"/>
            <p:nvPr/>
          </p:nvSpPr>
          <p:spPr>
            <a:xfrm>
              <a:off x="227112" y="6156999"/>
              <a:ext cx="10259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/>
                <a:t>f</a:t>
              </a:r>
              <a:endParaRPr lang="en-US" sz="2400" dirty="0" smtClean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048000" y="6136957"/>
              <a:ext cx="104145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 smtClean="0"/>
                <a:t>t</a:t>
              </a:r>
            </a:p>
          </p:txBody>
        </p:sp>
      </p:grpSp>
      <p:sp>
        <p:nvSpPr>
          <p:cNvPr id="126" name="Rounded Rectangle 125"/>
          <p:cNvSpPr/>
          <p:nvPr/>
        </p:nvSpPr>
        <p:spPr>
          <a:xfrm>
            <a:off x="469154" y="1524000"/>
            <a:ext cx="2312147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onsolas"/>
                <a:cs typeface="Consolas"/>
              </a:rPr>
              <a:t>x</a:t>
            </a:r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 = input()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Mayhem Works:</a:t>
            </a:r>
            <a:br>
              <a:rPr lang="en-US" dirty="0" smtClean="0"/>
            </a:br>
            <a:r>
              <a:rPr lang="en-US" dirty="0" smtClean="0"/>
              <a:t>Symbolic Execution</a:t>
            </a:r>
            <a:endParaRPr lang="en-US" dirty="0"/>
          </a:p>
        </p:txBody>
      </p:sp>
      <p:sp>
        <p:nvSpPr>
          <p:cNvPr id="50" name="Rounded Rectangle 49"/>
          <p:cNvSpPr/>
          <p:nvPr/>
        </p:nvSpPr>
        <p:spPr>
          <a:xfrm>
            <a:off x="469152" y="2937437"/>
            <a:ext cx="2312147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if x &gt; 42</a:t>
            </a:r>
          </a:p>
        </p:txBody>
      </p:sp>
      <p:cxnSp>
        <p:nvCxnSpPr>
          <p:cNvPr id="10" name="Straight Arrow Connector 9"/>
          <p:cNvCxnSpPr>
            <a:stCxn id="126" idx="2"/>
            <a:endCxn id="50" idx="0"/>
          </p:cNvCxnSpPr>
          <p:nvPr/>
        </p:nvCxnSpPr>
        <p:spPr>
          <a:xfrm flipH="1">
            <a:off x="1625226" y="2088776"/>
            <a:ext cx="2" cy="84866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0" idx="2"/>
          </p:cNvCxnSpPr>
          <p:nvPr/>
        </p:nvCxnSpPr>
        <p:spPr>
          <a:xfrm flipH="1">
            <a:off x="469154" y="3502213"/>
            <a:ext cx="1156072" cy="518459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0" idx="2"/>
            <a:endCxn id="94" idx="0"/>
          </p:cNvCxnSpPr>
          <p:nvPr/>
        </p:nvCxnSpPr>
        <p:spPr>
          <a:xfrm>
            <a:off x="1625226" y="3502213"/>
            <a:ext cx="1562100" cy="518459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94" idx="2"/>
            <a:endCxn id="98" idx="0"/>
          </p:cNvCxnSpPr>
          <p:nvPr/>
        </p:nvCxnSpPr>
        <p:spPr>
          <a:xfrm>
            <a:off x="3187326" y="4585448"/>
            <a:ext cx="824006" cy="717176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Rounded Rectangle 93"/>
          <p:cNvSpPr/>
          <p:nvPr/>
        </p:nvSpPr>
        <p:spPr>
          <a:xfrm>
            <a:off x="1219200" y="4020672"/>
            <a:ext cx="3936252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if x*x = 0xffffffff</a:t>
            </a:r>
          </a:p>
        </p:txBody>
      </p:sp>
      <p:sp>
        <p:nvSpPr>
          <p:cNvPr id="98" name="Rounded Rectangle 97"/>
          <p:cNvSpPr/>
          <p:nvPr/>
        </p:nvSpPr>
        <p:spPr>
          <a:xfrm>
            <a:off x="2855258" y="5302624"/>
            <a:ext cx="2312147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Consolas"/>
                <a:cs typeface="Consolas"/>
              </a:rPr>
              <a:t>vuln</a:t>
            </a:r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()</a:t>
            </a:r>
          </a:p>
        </p:txBody>
      </p:sp>
      <p:sp>
        <p:nvSpPr>
          <p:cNvPr id="118" name="Rounded Rectangle 117"/>
          <p:cNvSpPr/>
          <p:nvPr/>
        </p:nvSpPr>
        <p:spPr>
          <a:xfrm>
            <a:off x="5334000" y="1658472"/>
            <a:ext cx="3333377" cy="914400"/>
          </a:xfrm>
          <a:prstGeom prst="roundRect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x</a:t>
            </a:r>
            <a:r>
              <a:rPr lang="en-US" sz="2400" dirty="0" smtClean="0">
                <a:solidFill>
                  <a:schemeClr val="bg1"/>
                </a:solidFill>
              </a:rPr>
              <a:t> can be anything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5334000" y="2743200"/>
            <a:ext cx="3333377" cy="914400"/>
          </a:xfrm>
          <a:prstGeom prst="roundRect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x</a:t>
            </a:r>
            <a:r>
              <a:rPr lang="en-US" sz="2400" dirty="0" smtClean="0">
                <a:solidFill>
                  <a:schemeClr val="bg1"/>
                </a:solidFill>
              </a:rPr>
              <a:t> &gt; 42</a:t>
            </a:r>
          </a:p>
        </p:txBody>
      </p:sp>
      <p:sp>
        <p:nvSpPr>
          <p:cNvPr id="122" name="Rounded Rectangle 121"/>
          <p:cNvSpPr/>
          <p:nvPr/>
        </p:nvSpPr>
        <p:spPr>
          <a:xfrm>
            <a:off x="5334000" y="3810000"/>
            <a:ext cx="3333377" cy="914400"/>
          </a:xfrm>
          <a:prstGeom prst="roundRect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(x &gt; 42)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2400" dirty="0" smtClean="0">
                <a:solidFill>
                  <a:schemeClr val="bg1"/>
                </a:solidFill>
              </a:rPr>
              <a:t> (x*x == 0xffffffff)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334000" y="4953000"/>
            <a:ext cx="3333377" cy="914400"/>
          </a:xfrm>
          <a:prstGeom prst="roundRect">
            <a:avLst/>
          </a:prstGeom>
          <a:solidFill>
            <a:schemeClr val="accent1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Violates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b="1" i="1" dirty="0" smtClean="0">
                <a:solidFill>
                  <a:schemeClr val="bg1"/>
                </a:solidFill>
              </a:rPr>
              <a:t>Safety Policy</a:t>
            </a:r>
          </a:p>
        </p:txBody>
      </p:sp>
      <p:sp>
        <p:nvSpPr>
          <p:cNvPr id="20" name="Freeform 19"/>
          <p:cNvSpPr/>
          <p:nvPr/>
        </p:nvSpPr>
        <p:spPr>
          <a:xfrm>
            <a:off x="1433644" y="1143000"/>
            <a:ext cx="2801432" cy="4631765"/>
          </a:xfrm>
          <a:custGeom>
            <a:avLst/>
            <a:gdLst>
              <a:gd name="connsiteX0" fmla="*/ 67197 w 2801432"/>
              <a:gd name="connsiteY0" fmla="*/ 0 h 4631765"/>
              <a:gd name="connsiteX1" fmla="*/ 276374 w 2801432"/>
              <a:gd name="connsiteY1" fmla="*/ 1927412 h 4631765"/>
              <a:gd name="connsiteX2" fmla="*/ 2278491 w 2801432"/>
              <a:gd name="connsiteY2" fmla="*/ 3003176 h 4631765"/>
              <a:gd name="connsiteX3" fmla="*/ 2801432 w 2801432"/>
              <a:gd name="connsiteY3" fmla="*/ 4631765 h 4631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1432" h="4631765">
                <a:moveTo>
                  <a:pt x="67197" y="0"/>
                </a:moveTo>
                <a:cubicBezTo>
                  <a:pt x="-12489" y="713441"/>
                  <a:pt x="-92175" y="1426883"/>
                  <a:pt x="276374" y="1927412"/>
                </a:cubicBezTo>
                <a:cubicBezTo>
                  <a:pt x="644923" y="2427941"/>
                  <a:pt x="1857648" y="2552451"/>
                  <a:pt x="2278491" y="3003176"/>
                </a:cubicBezTo>
                <a:cubicBezTo>
                  <a:pt x="2699334" y="3453901"/>
                  <a:pt x="2801432" y="4631765"/>
                  <a:pt x="2801432" y="4631765"/>
                </a:cubicBezTo>
              </a:path>
            </a:pathLst>
          </a:custGeom>
          <a:ln w="76200" cmpd="sng"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94" idx="2"/>
            <a:endCxn id="21" idx="0"/>
          </p:cNvCxnSpPr>
          <p:nvPr/>
        </p:nvCxnSpPr>
        <p:spPr>
          <a:xfrm flipH="1">
            <a:off x="1510927" y="4585448"/>
            <a:ext cx="1676399" cy="748552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354853" y="5334000"/>
            <a:ext cx="2312147" cy="564776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onsolas"/>
                <a:cs typeface="Consolas"/>
              </a:rPr>
              <a:t>if x &lt; 100</a:t>
            </a:r>
          </a:p>
        </p:txBody>
      </p:sp>
      <p:cxnSp>
        <p:nvCxnSpPr>
          <p:cNvPr id="22" name="Straight Arrow Connector 21"/>
          <p:cNvCxnSpPr>
            <a:stCxn id="21" idx="2"/>
          </p:cNvCxnSpPr>
          <p:nvPr/>
        </p:nvCxnSpPr>
        <p:spPr>
          <a:xfrm flipH="1">
            <a:off x="457201" y="5898776"/>
            <a:ext cx="1053726" cy="594099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1" idx="2"/>
          </p:cNvCxnSpPr>
          <p:nvPr/>
        </p:nvCxnSpPr>
        <p:spPr>
          <a:xfrm>
            <a:off x="1510927" y="5898776"/>
            <a:ext cx="1446678" cy="562723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875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57200" y="3836075"/>
            <a:ext cx="7239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outprintf</a:t>
            </a:r>
            <a:r>
              <a:rPr lang="en-US" dirty="0">
                <a:latin typeface="Consolas"/>
                <a:cs typeface="Consolas"/>
              </a:rPr>
              <a:t>( </a:t>
            </a:r>
            <a:r>
              <a:rPr lang="en-US" b="1" dirty="0" err="1">
                <a:latin typeface="Consolas"/>
                <a:cs typeface="Consolas"/>
              </a:rPr>
              <a:t>const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b="1" dirty="0">
                <a:latin typeface="Consolas"/>
                <a:cs typeface="Consolas"/>
              </a:rPr>
              <a:t>char</a:t>
            </a:r>
            <a:r>
              <a:rPr lang="en-US" dirty="0">
                <a:latin typeface="Consolas"/>
                <a:cs typeface="Consolas"/>
              </a:rPr>
              <a:t> *</a:t>
            </a:r>
            <a:r>
              <a:rPr lang="en-US" dirty="0" err="1">
                <a:latin typeface="Consolas"/>
                <a:cs typeface="Consolas"/>
              </a:rPr>
              <a:t>fmt</a:t>
            </a:r>
            <a:r>
              <a:rPr lang="en-US" dirty="0">
                <a:latin typeface="Consolas"/>
                <a:cs typeface="Consolas"/>
              </a:rPr>
              <a:t>, … )</a:t>
            </a:r>
          </a:p>
          <a:p>
            <a:r>
              <a:rPr lang="en-US" dirty="0" smtClean="0">
                <a:latin typeface="Consolas"/>
                <a:cs typeface="Consolas"/>
              </a:rPr>
              <a:t>{ </a:t>
            </a:r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b="1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count; </a:t>
            </a:r>
            <a:r>
              <a:rPr lang="en-US" b="1" dirty="0">
                <a:latin typeface="Consolas"/>
                <a:cs typeface="Consolas"/>
              </a:rPr>
              <a:t>char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buf</a:t>
            </a:r>
            <a:r>
              <a:rPr lang="en-US" dirty="0">
                <a:latin typeface="Consolas"/>
                <a:cs typeface="Consolas"/>
              </a:rPr>
              <a:t>[1024]; </a:t>
            </a:r>
            <a:r>
              <a:rPr lang="en-US" b="1" dirty="0" err="1">
                <a:latin typeface="Consolas"/>
                <a:cs typeface="Consolas"/>
              </a:rPr>
              <a:t>va_list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args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va_start</a:t>
            </a:r>
            <a:r>
              <a:rPr lang="en-US" dirty="0">
                <a:latin typeface="Consolas"/>
                <a:cs typeface="Consolas"/>
              </a:rPr>
              <a:t>( </a:t>
            </a:r>
            <a:r>
              <a:rPr lang="en-US" dirty="0" err="1">
                <a:latin typeface="Consolas"/>
                <a:cs typeface="Consolas"/>
              </a:rPr>
              <a:t>args</a:t>
            </a:r>
            <a:r>
              <a:rPr lang="en-US" dirty="0">
                <a:latin typeface="Consolas"/>
                <a:cs typeface="Consolas"/>
              </a:rPr>
              <a:t>, </a:t>
            </a:r>
            <a:r>
              <a:rPr lang="en-US" dirty="0" err="1">
                <a:latin typeface="Consolas"/>
                <a:cs typeface="Consolas"/>
              </a:rPr>
              <a:t>fmt</a:t>
            </a:r>
            <a:r>
              <a:rPr lang="en-US" dirty="0">
                <a:latin typeface="Consolas"/>
                <a:cs typeface="Consolas"/>
              </a:rPr>
              <a:t> );</a:t>
            </a:r>
          </a:p>
          <a:p>
            <a:r>
              <a:rPr lang="en-US" dirty="0">
                <a:latin typeface="Consolas"/>
                <a:cs typeface="Consolas"/>
              </a:rPr>
              <a:t>  count = </a:t>
            </a:r>
            <a:r>
              <a:rPr lang="en-US" dirty="0" err="1">
                <a:latin typeface="Consolas"/>
                <a:cs typeface="Consolas"/>
              </a:rPr>
              <a:t>vsprintf</a:t>
            </a:r>
            <a:r>
              <a:rPr lang="en-US" dirty="0">
                <a:latin typeface="Consolas"/>
                <a:cs typeface="Consolas"/>
              </a:rPr>
              <a:t>( </a:t>
            </a:r>
            <a:r>
              <a:rPr lang="en-US" dirty="0" err="1">
                <a:latin typeface="Consolas"/>
                <a:cs typeface="Consolas"/>
              </a:rPr>
              <a:t>buf</a:t>
            </a:r>
            <a:r>
              <a:rPr lang="en-US" dirty="0">
                <a:latin typeface="Consolas"/>
                <a:cs typeface="Consolas"/>
              </a:rPr>
              <a:t>, </a:t>
            </a:r>
            <a:r>
              <a:rPr lang="en-US" dirty="0" err="1">
                <a:latin typeface="Consolas"/>
                <a:cs typeface="Consolas"/>
              </a:rPr>
              <a:t>fmt</a:t>
            </a:r>
            <a:r>
              <a:rPr lang="en-US" dirty="0">
                <a:latin typeface="Consolas"/>
                <a:cs typeface="Consolas"/>
              </a:rPr>
              <a:t>, </a:t>
            </a:r>
            <a:r>
              <a:rPr lang="en-US" dirty="0" err="1">
                <a:latin typeface="Consolas"/>
                <a:cs typeface="Consolas"/>
              </a:rPr>
              <a:t>args</a:t>
            </a:r>
            <a:r>
              <a:rPr lang="en-US" dirty="0">
                <a:latin typeface="Consolas"/>
                <a:cs typeface="Consolas"/>
              </a:rPr>
              <a:t> );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outwrite</a:t>
            </a:r>
            <a:r>
              <a:rPr lang="en-US" dirty="0">
                <a:latin typeface="Consolas"/>
                <a:cs typeface="Consolas"/>
              </a:rPr>
              <a:t>( </a:t>
            </a:r>
            <a:r>
              <a:rPr lang="en-US" dirty="0" err="1">
                <a:latin typeface="Consolas"/>
                <a:cs typeface="Consolas"/>
              </a:rPr>
              <a:t>buf</a:t>
            </a:r>
            <a:r>
              <a:rPr lang="en-US" dirty="0">
                <a:latin typeface="Consolas"/>
                <a:cs typeface="Consolas"/>
              </a:rPr>
              <a:t>, count ); // print out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4632120" y="5787392"/>
            <a:ext cx="1066800" cy="382904"/>
          </a:xfrm>
          <a:prstGeom prst="wedgeRoundRectCallout">
            <a:avLst>
              <a:gd name="adj1" fmla="val 83633"/>
              <a:gd name="adj2" fmla="val -603191"/>
              <a:gd name="adj3" fmla="val 16667"/>
            </a:avLst>
          </a:prstGeom>
          <a:solidFill>
            <a:schemeClr val="accent1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Policy in Mayhem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15</a:t>
            </a:fld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8001000" y="3283235"/>
            <a:ext cx="530422" cy="2969897"/>
          </a:xfrm>
          <a:prstGeom prst="rightBrace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8254962" y="4603998"/>
            <a:ext cx="101309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err="1" smtClean="0"/>
              <a:t>outprintf</a:t>
            </a:r>
            <a:endParaRPr lang="en-US" sz="2000" dirty="0" smtClean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195826"/>
              </p:ext>
            </p:extLst>
          </p:nvPr>
        </p:nvGraphicFramePr>
        <p:xfrm>
          <a:off x="6096000" y="1143768"/>
          <a:ext cx="1905000" cy="5416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</a:tblGrid>
              <a:tr h="54160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10996"/>
              </p:ext>
            </p:extLst>
          </p:nvPr>
        </p:nvGraphicFramePr>
        <p:xfrm>
          <a:off x="6096000" y="2216437"/>
          <a:ext cx="1905000" cy="40366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</a:tblGrid>
              <a:tr h="470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…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470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fmt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470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addr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470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count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470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args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144589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buf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 rot="16200000">
            <a:off x="5296852" y="3548984"/>
            <a:ext cx="3503297" cy="19050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rgbClr val="FFFFFE"/>
                </a:solidFill>
              </a:rPr>
              <a:t>user input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8001000" y="2222463"/>
            <a:ext cx="530424" cy="1060773"/>
          </a:xfrm>
          <a:prstGeom prst="rightBrace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8484995" y="2624229"/>
            <a:ext cx="55303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main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677105" y="3371104"/>
            <a:ext cx="1418895" cy="369332"/>
            <a:chOff x="4677105" y="5650468"/>
            <a:chExt cx="1418895" cy="369332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5257800" y="5835134"/>
              <a:ext cx="838200" cy="0"/>
            </a:xfrm>
            <a:prstGeom prst="straightConnector1">
              <a:avLst/>
            </a:prstGeom>
            <a:ln w="76200" cmpd="sng">
              <a:solidFill>
                <a:schemeClr val="accent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677105" y="5650468"/>
              <a:ext cx="488415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accent1"/>
                  </a:solidFill>
                </a:rPr>
                <a:t>esp</a:t>
              </a:r>
              <a:endParaRPr lang="en-US" sz="2400" b="1" dirty="0" smtClean="0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Rounded Rectangular Callout 19"/>
          <p:cNvSpPr/>
          <p:nvPr/>
        </p:nvSpPr>
        <p:spPr>
          <a:xfrm>
            <a:off x="838200" y="5572318"/>
            <a:ext cx="4869964" cy="828482"/>
          </a:xfrm>
          <a:prstGeom prst="wedgeRoundRectCallout">
            <a:avLst>
              <a:gd name="adj1" fmla="val -54554"/>
              <a:gd name="adj2" fmla="val -37325"/>
              <a:gd name="adj3" fmla="val 16667"/>
            </a:avLst>
          </a:prstGeom>
          <a:solidFill>
            <a:schemeClr val="accent1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Return to user-controlled address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838200" y="1931529"/>
            <a:ext cx="4419600" cy="974468"/>
          </a:xfrm>
          <a:prstGeom prst="roundRect">
            <a:avLst/>
          </a:prstGeom>
          <a:solidFill>
            <a:srgbClr val="009446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US" sz="2400" dirty="0" smtClean="0"/>
              <a:t>EIP </a:t>
            </a:r>
            <a:r>
              <a:rPr lang="en-US" sz="2400" dirty="0"/>
              <a:t> </a:t>
            </a:r>
            <a:r>
              <a:rPr lang="en-US" sz="2400" dirty="0" smtClean="0"/>
              <a:t>not affected by user input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57200" y="1347772"/>
            <a:ext cx="4708971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dirty="0" smtClean="0"/>
              <a:t>Instruction Pointer (EIP) level:</a:t>
            </a:r>
          </a:p>
        </p:txBody>
      </p:sp>
    </p:spTree>
    <p:extLst>
      <p:ext uri="{BB962C8B-B14F-4D97-AF65-F5344CB8AC3E}">
        <p14:creationId xmlns:p14="http://schemas.microsoft.com/office/powerpoint/2010/main" val="1045430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4" grpId="0" animBg="1"/>
      <p:bldP spid="10" grpId="0" animBg="1"/>
      <p:bldP spid="11" grpId="0"/>
      <p:bldP spid="14" grpId="0" animBg="1"/>
      <p:bldP spid="15" grpId="0" animBg="1"/>
      <p:bldP spid="16" grpId="0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 Generation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16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78803" y="2471678"/>
            <a:ext cx="6986394" cy="26256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sz="4000" dirty="0" err="1" smtClean="0"/>
              <a:t>Π</a:t>
            </a:r>
            <a:endParaRPr lang="en-US" sz="4000" dirty="0" smtClean="0"/>
          </a:p>
          <a:p>
            <a:pPr algn="ctr"/>
            <a:r>
              <a:rPr lang="en-US" sz="28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endParaRPr lang="en-US" sz="2800" dirty="0" smtClean="0"/>
          </a:p>
          <a:p>
            <a:pPr algn="ctr"/>
            <a:r>
              <a:rPr lang="en-US" sz="2800" dirty="0" smtClean="0"/>
              <a:t>input[0-31]	= attack code</a:t>
            </a:r>
          </a:p>
          <a:p>
            <a:pPr algn="ctr"/>
            <a:r>
              <a:rPr lang="en-US" sz="28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endParaRPr lang="en-US" sz="2800" dirty="0" smtClean="0"/>
          </a:p>
          <a:p>
            <a:pPr algn="ctr"/>
            <a:r>
              <a:rPr lang="en-US" sz="2800" dirty="0"/>
              <a:t>i</a:t>
            </a:r>
            <a:r>
              <a:rPr lang="en-US" sz="2800" dirty="0" smtClean="0"/>
              <a:t>nput[1038-1042] = attack code address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" y="1447800"/>
            <a:ext cx="822960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 smtClean="0"/>
              <a:t>Exploit is an input that satisfies the predicate: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078803" y="3550040"/>
            <a:ext cx="6922197" cy="1916668"/>
            <a:chOff x="1078803" y="3581400"/>
            <a:chExt cx="6922197" cy="1916668"/>
          </a:xfrm>
        </p:grpSpPr>
        <p:sp>
          <p:nvSpPr>
            <p:cNvPr id="21" name="TextBox 20"/>
            <p:cNvSpPr txBox="1"/>
            <p:nvPr/>
          </p:nvSpPr>
          <p:spPr>
            <a:xfrm>
              <a:off x="1078803" y="5128736"/>
              <a:ext cx="242990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1" dirty="0" smtClean="0">
                  <a:solidFill>
                    <a:schemeClr val="accent1"/>
                  </a:solidFill>
                </a:rPr>
                <a:t>Exploit Predicate</a:t>
              </a: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143000" y="3581400"/>
              <a:ext cx="6858000" cy="1447800"/>
            </a:xfrm>
            <a:prstGeom prst="roundRect">
              <a:avLst/>
            </a:prstGeom>
            <a:noFill/>
            <a:ln w="38100" cap="sq" cmpd="sng">
              <a:solidFill>
                <a:schemeClr val="accent1"/>
              </a:solidFill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9" name="Rounded Rectangular Callout 18"/>
          <p:cNvSpPr/>
          <p:nvPr/>
        </p:nvSpPr>
        <p:spPr>
          <a:xfrm>
            <a:off x="6096000" y="5334000"/>
            <a:ext cx="2590800" cy="1109722"/>
          </a:xfrm>
          <a:prstGeom prst="wedgeRoundRectCallout">
            <a:avLst>
              <a:gd name="adj1" fmla="val -37357"/>
              <a:gd name="adj2" fmla="val -96144"/>
              <a:gd name="adj3" fmla="val 16667"/>
            </a:avLst>
          </a:prstGeom>
          <a:solidFill>
            <a:schemeClr val="accent1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Can transfer control to attack code?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6096000" y="2057400"/>
            <a:ext cx="2590800" cy="1109722"/>
          </a:xfrm>
          <a:prstGeom prst="wedgeRoundRectCallout">
            <a:avLst>
              <a:gd name="adj1" fmla="val -44784"/>
              <a:gd name="adj2" fmla="val 92408"/>
              <a:gd name="adj3" fmla="val 16667"/>
            </a:avLst>
          </a:prstGeom>
          <a:solidFill>
            <a:schemeClr val="accent1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Can position attack code?</a:t>
            </a:r>
          </a:p>
        </p:txBody>
      </p:sp>
    </p:spTree>
    <p:extLst>
      <p:ext uri="{BB962C8B-B14F-4D97-AF65-F5344CB8AC3E}">
        <p14:creationId xmlns:p14="http://schemas.microsoft.com/office/powerpoint/2010/main" val="3462067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44903" y="1535113"/>
            <a:ext cx="4040188" cy="446087"/>
          </a:xfrm>
        </p:spPr>
        <p:txBody>
          <a:bodyPr/>
          <a:lstStyle/>
          <a:p>
            <a:pPr algn="ctr"/>
            <a:r>
              <a:rPr lang="en-US" u="sng" dirty="0" smtClean="0"/>
              <a:t>Symbolic Execution</a:t>
            </a:r>
            <a:endParaRPr lang="en-US" u="sng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32729" y="1535113"/>
            <a:ext cx="4041775" cy="446087"/>
          </a:xfrm>
        </p:spPr>
        <p:txBody>
          <a:bodyPr/>
          <a:lstStyle/>
          <a:p>
            <a:pPr algn="ctr"/>
            <a:r>
              <a:rPr lang="en-US" u="sng" dirty="0" smtClean="0"/>
              <a:t>Exploit Generation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17</a:t>
            </a:fld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444903" y="2317050"/>
            <a:ext cx="4040188" cy="1569150"/>
          </a:xfrm>
          <a:prstGeom prst="roundRect">
            <a:avLst/>
          </a:prstGeom>
          <a:solidFill>
            <a:schemeClr val="accent1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Efficient Resource Management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4633522" y="2307805"/>
            <a:ext cx="4040189" cy="1569150"/>
          </a:xfrm>
          <a:prstGeom prst="roundRect">
            <a:avLst/>
          </a:prstGeom>
          <a:solidFill>
            <a:schemeClr val="accent1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Symbolic Index</a:t>
            </a:r>
            <a:br>
              <a:rPr lang="en-US" sz="3000" dirty="0" smtClean="0">
                <a:solidFill>
                  <a:schemeClr val="bg1"/>
                </a:solidFill>
              </a:rPr>
            </a:br>
            <a:r>
              <a:rPr lang="en-US" sz="3000" dirty="0" smtClean="0">
                <a:solidFill>
                  <a:schemeClr val="bg1"/>
                </a:solidFill>
              </a:rPr>
              <a:t>Challenge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44903" y="4200245"/>
            <a:ext cx="4040188" cy="1569150"/>
          </a:xfrm>
          <a:prstGeom prst="roundRect">
            <a:avLst/>
          </a:prstGeom>
          <a:solidFill>
            <a:schemeClr val="accent5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Hybrid Execution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633522" y="4191000"/>
            <a:ext cx="4040189" cy="1569150"/>
          </a:xfrm>
          <a:prstGeom prst="roundRect">
            <a:avLst/>
          </a:prstGeom>
          <a:solidFill>
            <a:schemeClr val="accent5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Index-based Memory Model</a:t>
            </a:r>
          </a:p>
        </p:txBody>
      </p:sp>
    </p:spTree>
    <p:extLst>
      <p:ext uri="{BB962C8B-B14F-4D97-AF65-F5344CB8AC3E}">
        <p14:creationId xmlns:p14="http://schemas.microsoft.com/office/powerpoint/2010/main" val="3684625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Challenge 1: Resource Management in</a:t>
            </a:r>
            <a:br>
              <a:rPr lang="en-US" b="1" dirty="0" smtClean="0"/>
            </a:br>
            <a:r>
              <a:rPr lang="en-US" b="1" dirty="0" smtClean="0"/>
              <a:t>Symbolic Execution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29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Resource Management in Symbolic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758164" y="1865578"/>
            <a:ext cx="3978274" cy="209609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>
                <a:solidFill>
                  <a:schemeClr val="bg1"/>
                </a:solidFill>
              </a:rPr>
              <a:t>Online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Symbolic Execution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07563" y="1865578"/>
            <a:ext cx="3943038" cy="2466154"/>
            <a:chOff x="4887820" y="1865578"/>
            <a:chExt cx="3943038" cy="2466154"/>
          </a:xfrm>
        </p:grpSpPr>
        <p:sp>
          <p:nvSpPr>
            <p:cNvPr id="6" name="Rounded Rectangle 5"/>
            <p:cNvSpPr/>
            <p:nvPr/>
          </p:nvSpPr>
          <p:spPr>
            <a:xfrm>
              <a:off x="4887820" y="1865578"/>
              <a:ext cx="3943038" cy="2096092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u="sng" dirty="0" smtClean="0">
                  <a:solidFill>
                    <a:schemeClr val="bg1"/>
                  </a:solidFill>
                </a:rPr>
                <a:t>Offline</a:t>
              </a:r>
              <a:r>
                <a:rPr lang="en-US" sz="2800" dirty="0" smtClean="0">
                  <a:solidFill>
                    <a:schemeClr val="bg1"/>
                  </a:solidFill>
                </a:rPr>
                <a:t> </a:t>
              </a:r>
              <a:br>
                <a:rPr lang="en-US" sz="2800" dirty="0" smtClean="0">
                  <a:solidFill>
                    <a:schemeClr val="bg1"/>
                  </a:solidFill>
                </a:rPr>
              </a:br>
              <a:r>
                <a:rPr lang="en-US" sz="2800" dirty="0" smtClean="0">
                  <a:solidFill>
                    <a:schemeClr val="bg1"/>
                  </a:solidFill>
                </a:rPr>
                <a:t>Symbolic Execution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826229" y="3962400"/>
              <a:ext cx="2066221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dirty="0" smtClean="0"/>
                <a:t>(a.k.a. </a:t>
              </a:r>
              <a:r>
                <a:rPr lang="en-US" sz="2400" dirty="0" err="1" smtClean="0"/>
                <a:t>Concolic</a:t>
              </a:r>
              <a:r>
                <a:rPr lang="en-US" sz="2400" dirty="0"/>
                <a:t>)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613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Automatic Exploit Generation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545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Automatically </a:t>
            </a:r>
            <a:r>
              <a:rPr lang="en-US" b="1" dirty="0"/>
              <a:t>F</a:t>
            </a:r>
            <a:r>
              <a:rPr lang="en-US" b="1" dirty="0" smtClean="0"/>
              <a:t>ind </a:t>
            </a:r>
            <a:r>
              <a:rPr lang="en-US" b="1" dirty="0"/>
              <a:t>B</a:t>
            </a:r>
            <a:r>
              <a:rPr lang="en-US" b="1" dirty="0" smtClean="0"/>
              <a:t>ugs &amp; </a:t>
            </a:r>
            <a:r>
              <a:rPr lang="en-US" b="1" dirty="0"/>
              <a:t>G</a:t>
            </a:r>
            <a:r>
              <a:rPr lang="en-US" b="1" dirty="0" smtClean="0"/>
              <a:t>enerate Exploits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589716" y="3663222"/>
            <a:ext cx="2022586" cy="1304898"/>
          </a:xfrm>
          <a:prstGeom prst="roundRect">
            <a:avLst>
              <a:gd name="adj" fmla="val 12959"/>
            </a:avLst>
          </a:prstGeom>
          <a:solidFill>
            <a:schemeClr val="accent1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>
            <a:contourClr>
              <a:srgbClr val="F6DDB3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/>
              </a:rPr>
              <a:t>AEG</a:t>
            </a:r>
            <a:endParaRPr lang="en-US" sz="28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848559" y="3921668"/>
            <a:ext cx="566036" cy="809636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847669" y="3914204"/>
            <a:ext cx="566036" cy="809636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43741" y="5489263"/>
            <a:ext cx="1431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Program</a:t>
            </a:r>
            <a:endParaRPr lang="en-US" sz="2400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25659" y="2915070"/>
            <a:ext cx="1672009" cy="1902224"/>
            <a:chOff x="6401141" y="2915070"/>
            <a:chExt cx="1672009" cy="1902224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1141" y="3505179"/>
              <a:ext cx="452135" cy="542562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9592" y="3776460"/>
              <a:ext cx="452135" cy="542562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8167" y="2915070"/>
              <a:ext cx="452135" cy="542562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9433" y="4274732"/>
              <a:ext cx="452135" cy="54256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1015" y="3186351"/>
              <a:ext cx="452135" cy="542562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5557686" y="3830079"/>
            <a:ext cx="3510114" cy="2117986"/>
            <a:chOff x="5334440" y="3778767"/>
            <a:chExt cx="3510114" cy="2117986"/>
          </a:xfrm>
        </p:grpSpPr>
        <p:sp>
          <p:nvSpPr>
            <p:cNvPr id="18" name="TextBox 17"/>
            <p:cNvSpPr txBox="1"/>
            <p:nvPr/>
          </p:nvSpPr>
          <p:spPr>
            <a:xfrm>
              <a:off x="5334440" y="5435088"/>
              <a:ext cx="35101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Exploits</a:t>
              </a:r>
              <a:endParaRPr lang="en-US" sz="2400" b="1" dirty="0"/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9174" y="3778767"/>
              <a:ext cx="1444063" cy="1696774"/>
            </a:xfrm>
            <a:prstGeom prst="rect">
              <a:avLst/>
            </a:prstGeom>
          </p:spPr>
        </p:pic>
      </p:grpSp>
      <p:sp>
        <p:nvSpPr>
          <p:cNvPr id="21" name="Rounded Rectangle 20"/>
          <p:cNvSpPr/>
          <p:nvPr/>
        </p:nvSpPr>
        <p:spPr>
          <a:xfrm>
            <a:off x="266959" y="2971040"/>
            <a:ext cx="2380310" cy="251536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bg1"/>
                </a:solidFill>
                <a:latin typeface="Consolas"/>
                <a:cs typeface="Consolas"/>
              </a:rPr>
              <a:t>I = input();</a:t>
            </a:r>
          </a:p>
          <a:p>
            <a:r>
              <a:rPr lang="en-US" sz="2000" dirty="0">
                <a:solidFill>
                  <a:schemeClr val="bg1"/>
                </a:solidFill>
                <a:latin typeface="Consolas"/>
                <a:cs typeface="Consolas"/>
              </a:rPr>
              <a:t>i</a:t>
            </a:r>
            <a:r>
              <a:rPr lang="en-US" sz="2000" dirty="0" smtClean="0">
                <a:solidFill>
                  <a:schemeClr val="bg1"/>
                </a:solidFill>
                <a:latin typeface="Consolas"/>
                <a:cs typeface="Consolas"/>
              </a:rPr>
              <a:t>f (I &lt; 42)</a:t>
            </a:r>
            <a:br>
              <a:rPr lang="en-US" sz="2000" dirty="0" smtClean="0">
                <a:solidFill>
                  <a:schemeClr val="bg1"/>
                </a:solidFill>
                <a:latin typeface="Consolas"/>
                <a:cs typeface="Consolas"/>
              </a:rPr>
            </a:br>
            <a:r>
              <a:rPr lang="en-US" sz="2000" dirty="0" smtClean="0">
                <a:solidFill>
                  <a:schemeClr val="bg1"/>
                </a:solidFill>
                <a:latin typeface="Consolas"/>
                <a:cs typeface="Consolas"/>
              </a:rPr>
              <a:t>  </a:t>
            </a:r>
            <a:r>
              <a:rPr lang="en-US" sz="2000" dirty="0" err="1" smtClean="0">
                <a:solidFill>
                  <a:schemeClr val="bg1"/>
                </a:solidFill>
                <a:latin typeface="Consolas"/>
                <a:cs typeface="Consolas"/>
              </a:rPr>
              <a:t>vuln</a:t>
            </a:r>
            <a:r>
              <a:rPr lang="en-US" sz="2000" dirty="0" smtClean="0">
                <a:solidFill>
                  <a:schemeClr val="bg1"/>
                </a:solidFill>
                <a:latin typeface="Consolas"/>
                <a:cs typeface="Consolas"/>
              </a:rPr>
              <a:t>();</a:t>
            </a:r>
            <a:br>
              <a:rPr lang="en-US" sz="2000" dirty="0" smtClean="0">
                <a:solidFill>
                  <a:schemeClr val="bg1"/>
                </a:solidFill>
                <a:latin typeface="Consolas"/>
                <a:cs typeface="Consolas"/>
              </a:rPr>
            </a:br>
            <a:r>
              <a:rPr lang="en-US" sz="2000" dirty="0" smtClean="0">
                <a:solidFill>
                  <a:schemeClr val="bg1"/>
                </a:solidFill>
                <a:latin typeface="Consolas"/>
                <a:cs typeface="Consolas"/>
              </a:rPr>
              <a:t>else </a:t>
            </a:r>
            <a:br>
              <a:rPr lang="en-US" sz="2000" dirty="0" smtClean="0">
                <a:solidFill>
                  <a:schemeClr val="bg1"/>
                </a:solidFill>
                <a:latin typeface="Consolas"/>
                <a:cs typeface="Consolas"/>
              </a:rPr>
            </a:br>
            <a:r>
              <a:rPr lang="en-US" sz="2000" dirty="0" smtClean="0">
                <a:solidFill>
                  <a:schemeClr val="bg1"/>
                </a:solidFill>
                <a:latin typeface="Consolas"/>
                <a:cs typeface="Consolas"/>
              </a:rPr>
              <a:t>  safe();</a:t>
            </a:r>
            <a:endParaRPr lang="en-US" sz="2000" dirty="0">
              <a:solidFill>
                <a:schemeClr val="bg1"/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959023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Offline</a:t>
            </a:r>
            <a:r>
              <a:rPr lang="en-US" dirty="0" smtClean="0"/>
              <a:t>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20</a:t>
            </a:fld>
            <a:endParaRPr lang="en-US"/>
          </a:p>
        </p:txBody>
      </p:sp>
      <p:cxnSp>
        <p:nvCxnSpPr>
          <p:cNvPr id="26" name="Straight Arrow Connector 25"/>
          <p:cNvCxnSpPr>
            <a:stCxn id="27" idx="5"/>
            <a:endCxn id="28" idx="1"/>
          </p:cNvCxnSpPr>
          <p:nvPr/>
        </p:nvCxnSpPr>
        <p:spPr>
          <a:xfrm>
            <a:off x="2454907" y="2761213"/>
            <a:ext cx="591110" cy="6060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064662" y="2370968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266803" y="3287189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cxnSp>
        <p:nvCxnSpPr>
          <p:cNvPr id="30" name="Straight Arrow Connector 29"/>
          <p:cNvCxnSpPr>
            <a:stCxn id="27" idx="3"/>
            <a:endCxn id="29" idx="7"/>
          </p:cNvCxnSpPr>
          <p:nvPr/>
        </p:nvCxnSpPr>
        <p:spPr>
          <a:xfrm flipH="1">
            <a:off x="1657048" y="2761213"/>
            <a:ext cx="474569" cy="5929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39" idx="1"/>
          </p:cNvCxnSpPr>
          <p:nvPr/>
        </p:nvCxnSpPr>
        <p:spPr>
          <a:xfrm>
            <a:off x="1616707" y="3713248"/>
            <a:ext cx="286310" cy="3475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1836062" y="3993862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693062" y="3993862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cxnSp>
        <p:nvCxnSpPr>
          <p:cNvPr id="41" name="Straight Arrow Connector 40"/>
          <p:cNvCxnSpPr>
            <a:stCxn id="29" idx="3"/>
            <a:endCxn id="40" idx="7"/>
          </p:cNvCxnSpPr>
          <p:nvPr/>
        </p:nvCxnSpPr>
        <p:spPr>
          <a:xfrm flipH="1">
            <a:off x="1083307" y="3677434"/>
            <a:ext cx="250451" cy="3833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2064662" y="1437052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cxnSp>
        <p:nvCxnSpPr>
          <p:cNvPr id="46" name="Straight Arrow Connector 45"/>
          <p:cNvCxnSpPr>
            <a:stCxn id="45" idx="4"/>
            <a:endCxn id="27" idx="0"/>
          </p:cNvCxnSpPr>
          <p:nvPr/>
        </p:nvCxnSpPr>
        <p:spPr>
          <a:xfrm>
            <a:off x="2293262" y="1894252"/>
            <a:ext cx="0" cy="4767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2520400" y="3300309"/>
            <a:ext cx="1677862" cy="1480240"/>
            <a:chOff x="2520400" y="3300309"/>
            <a:chExt cx="1677862" cy="1480240"/>
          </a:xfrm>
        </p:grpSpPr>
        <p:sp>
          <p:nvSpPr>
            <p:cNvPr id="28" name="Oval 27"/>
            <p:cNvSpPr/>
            <p:nvPr/>
          </p:nvSpPr>
          <p:spPr>
            <a:xfrm>
              <a:off x="2979062" y="3300309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cxnSp>
          <p:nvCxnSpPr>
            <p:cNvPr id="33" name="Straight Arrow Connector 32"/>
            <p:cNvCxnSpPr>
              <a:stCxn id="28" idx="5"/>
              <a:endCxn id="34" idx="1"/>
            </p:cNvCxnSpPr>
            <p:nvPr/>
          </p:nvCxnSpPr>
          <p:spPr>
            <a:xfrm>
              <a:off x="3369307" y="3690554"/>
              <a:ext cx="286310" cy="34756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3588662" y="3971168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2521862" y="3971168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cxnSp>
          <p:nvCxnSpPr>
            <p:cNvPr id="37" name="Straight Arrow Connector 36"/>
            <p:cNvCxnSpPr>
              <a:stCxn id="28" idx="3"/>
              <a:endCxn id="36" idx="7"/>
            </p:cNvCxnSpPr>
            <p:nvPr/>
          </p:nvCxnSpPr>
          <p:spPr>
            <a:xfrm flipH="1">
              <a:off x="2912107" y="3690554"/>
              <a:ext cx="133910" cy="34756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6" idx="5"/>
            </p:cNvCxnSpPr>
            <p:nvPr/>
          </p:nvCxnSpPr>
          <p:spPr>
            <a:xfrm>
              <a:off x="2912107" y="4361413"/>
              <a:ext cx="191461" cy="3949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6" idx="3"/>
            </p:cNvCxnSpPr>
            <p:nvPr/>
          </p:nvCxnSpPr>
          <p:spPr>
            <a:xfrm flipH="1">
              <a:off x="2520400" y="4361413"/>
              <a:ext cx="68417" cy="3949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34" idx="5"/>
            </p:cNvCxnSpPr>
            <p:nvPr/>
          </p:nvCxnSpPr>
          <p:spPr>
            <a:xfrm>
              <a:off x="3978907" y="4361413"/>
              <a:ext cx="219355" cy="3949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34" idx="3"/>
            </p:cNvCxnSpPr>
            <p:nvPr/>
          </p:nvCxnSpPr>
          <p:spPr>
            <a:xfrm flipH="1">
              <a:off x="3548602" y="4361413"/>
              <a:ext cx="107015" cy="4191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Arrow Connector 48"/>
          <p:cNvCxnSpPr/>
          <p:nvPr/>
        </p:nvCxnSpPr>
        <p:spPr>
          <a:xfrm>
            <a:off x="2226307" y="4390248"/>
            <a:ext cx="191461" cy="3660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1729046" y="4390248"/>
            <a:ext cx="173971" cy="3949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0" idx="5"/>
          </p:cNvCxnSpPr>
          <p:nvPr/>
        </p:nvCxnSpPr>
        <p:spPr>
          <a:xfrm>
            <a:off x="1083307" y="4384107"/>
            <a:ext cx="215015" cy="3964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609600" y="4414471"/>
            <a:ext cx="173971" cy="3949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609600" y="1437052"/>
            <a:ext cx="3588662" cy="3372332"/>
            <a:chOff x="68938" y="2188463"/>
            <a:chExt cx="3588662" cy="3372332"/>
          </a:xfrm>
        </p:grpSpPr>
        <p:cxnSp>
          <p:nvCxnSpPr>
            <p:cNvPr id="35" name="Straight Arrow Connector 34"/>
            <p:cNvCxnSpPr>
              <a:stCxn id="44" idx="5"/>
              <a:endCxn id="53" idx="1"/>
            </p:cNvCxnSpPr>
            <p:nvPr/>
          </p:nvCxnSpPr>
          <p:spPr>
            <a:xfrm>
              <a:off x="1914245" y="3512624"/>
              <a:ext cx="591110" cy="60605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1524000" y="3122379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2438400" y="4051720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726141" y="4038600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cxnSp>
          <p:nvCxnSpPr>
            <p:cNvPr id="55" name="Straight Arrow Connector 54"/>
            <p:cNvCxnSpPr>
              <a:stCxn id="44" idx="3"/>
              <a:endCxn id="54" idx="7"/>
            </p:cNvCxnSpPr>
            <p:nvPr/>
          </p:nvCxnSpPr>
          <p:spPr>
            <a:xfrm flipH="1">
              <a:off x="1116386" y="3512624"/>
              <a:ext cx="474569" cy="59293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53" idx="5"/>
              <a:endCxn id="57" idx="1"/>
            </p:cNvCxnSpPr>
            <p:nvPr/>
          </p:nvCxnSpPr>
          <p:spPr>
            <a:xfrm>
              <a:off x="2828645" y="4441965"/>
              <a:ext cx="286310" cy="34756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3048000" y="4722579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1981200" y="4722579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cxnSp>
          <p:nvCxnSpPr>
            <p:cNvPr id="62" name="Straight Arrow Connector 61"/>
            <p:cNvCxnSpPr>
              <a:stCxn id="53" idx="3"/>
              <a:endCxn id="60" idx="7"/>
            </p:cNvCxnSpPr>
            <p:nvPr/>
          </p:nvCxnSpPr>
          <p:spPr>
            <a:xfrm flipH="1">
              <a:off x="2371445" y="4441965"/>
              <a:ext cx="133910" cy="34756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endCxn id="64" idx="1"/>
            </p:cNvCxnSpPr>
            <p:nvPr/>
          </p:nvCxnSpPr>
          <p:spPr>
            <a:xfrm>
              <a:off x="1076045" y="4464659"/>
              <a:ext cx="286310" cy="34756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1295400" y="4745273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152400" y="4745273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cxnSp>
          <p:nvCxnSpPr>
            <p:cNvPr id="66" name="Straight Arrow Connector 65"/>
            <p:cNvCxnSpPr>
              <a:stCxn id="54" idx="3"/>
              <a:endCxn id="65" idx="7"/>
            </p:cNvCxnSpPr>
            <p:nvPr/>
          </p:nvCxnSpPr>
          <p:spPr>
            <a:xfrm flipH="1">
              <a:off x="542645" y="4428845"/>
              <a:ext cx="250451" cy="38338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60" idx="5"/>
            </p:cNvCxnSpPr>
            <p:nvPr/>
          </p:nvCxnSpPr>
          <p:spPr>
            <a:xfrm>
              <a:off x="2371445" y="5112824"/>
              <a:ext cx="191461" cy="3949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60" idx="3"/>
            </p:cNvCxnSpPr>
            <p:nvPr/>
          </p:nvCxnSpPr>
          <p:spPr>
            <a:xfrm flipH="1">
              <a:off x="1979738" y="5112824"/>
              <a:ext cx="68417" cy="3949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Oval 68"/>
            <p:cNvSpPr/>
            <p:nvPr/>
          </p:nvSpPr>
          <p:spPr>
            <a:xfrm>
              <a:off x="1524000" y="2188463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cxnSp>
          <p:nvCxnSpPr>
            <p:cNvPr id="70" name="Straight Arrow Connector 69"/>
            <p:cNvCxnSpPr>
              <a:stCxn id="69" idx="4"/>
              <a:endCxn id="44" idx="0"/>
            </p:cNvCxnSpPr>
            <p:nvPr/>
          </p:nvCxnSpPr>
          <p:spPr>
            <a:xfrm>
              <a:off x="1752600" y="2645663"/>
              <a:ext cx="0" cy="47671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57" idx="5"/>
            </p:cNvCxnSpPr>
            <p:nvPr/>
          </p:nvCxnSpPr>
          <p:spPr>
            <a:xfrm>
              <a:off x="3438245" y="5112824"/>
              <a:ext cx="219355" cy="3949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57" idx="3"/>
            </p:cNvCxnSpPr>
            <p:nvPr/>
          </p:nvCxnSpPr>
          <p:spPr>
            <a:xfrm flipH="1">
              <a:off x="3007940" y="5112824"/>
              <a:ext cx="107015" cy="4191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1685645" y="5141659"/>
              <a:ext cx="191461" cy="36607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H="1">
              <a:off x="1188384" y="5141659"/>
              <a:ext cx="173971" cy="3949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65" idx="5"/>
            </p:cNvCxnSpPr>
            <p:nvPr/>
          </p:nvCxnSpPr>
          <p:spPr>
            <a:xfrm>
              <a:off x="542645" y="5135518"/>
              <a:ext cx="215015" cy="3964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H="1">
              <a:off x="68938" y="5165882"/>
              <a:ext cx="173971" cy="3949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Freeform 76"/>
          <p:cNvSpPr/>
          <p:nvPr/>
        </p:nvSpPr>
        <p:spPr>
          <a:xfrm>
            <a:off x="782228" y="1630812"/>
            <a:ext cx="1427572" cy="2738610"/>
          </a:xfrm>
          <a:custGeom>
            <a:avLst/>
            <a:gdLst>
              <a:gd name="connsiteX0" fmla="*/ 1346450 w 1427572"/>
              <a:gd name="connsiteY0" fmla="*/ 0 h 2738610"/>
              <a:gd name="connsiteX1" fmla="*/ 1331149 w 1427572"/>
              <a:gd name="connsiteY1" fmla="*/ 917970 h 2738610"/>
              <a:gd name="connsiteX2" fmla="*/ 382514 w 1427572"/>
              <a:gd name="connsiteY2" fmla="*/ 1958336 h 2738610"/>
              <a:gd name="connsiteX3" fmla="*/ 0 w 1427572"/>
              <a:gd name="connsiteY3" fmla="*/ 2738610 h 2738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7572" h="2738610">
                <a:moveTo>
                  <a:pt x="1346450" y="0"/>
                </a:moveTo>
                <a:cubicBezTo>
                  <a:pt x="1419127" y="295790"/>
                  <a:pt x="1491805" y="591581"/>
                  <a:pt x="1331149" y="917970"/>
                </a:cubicBezTo>
                <a:cubicBezTo>
                  <a:pt x="1170493" y="1244359"/>
                  <a:pt x="604372" y="1654896"/>
                  <a:pt x="382514" y="1958336"/>
                </a:cubicBezTo>
                <a:cubicBezTo>
                  <a:pt x="160656" y="2261776"/>
                  <a:pt x="0" y="2738610"/>
                  <a:pt x="0" y="2738610"/>
                </a:cubicBezTo>
              </a:path>
            </a:pathLst>
          </a:custGeom>
          <a:ln w="76200" cmpd="sng"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8" name="Group 77"/>
          <p:cNvGrpSpPr/>
          <p:nvPr/>
        </p:nvGrpSpPr>
        <p:grpSpPr>
          <a:xfrm>
            <a:off x="1457175" y="1600213"/>
            <a:ext cx="2581425" cy="2769209"/>
            <a:chOff x="1457175" y="1600213"/>
            <a:chExt cx="2581425" cy="2769209"/>
          </a:xfrm>
        </p:grpSpPr>
        <p:sp>
          <p:nvSpPr>
            <p:cNvPr id="79" name="Freeform 78"/>
            <p:cNvSpPr/>
            <p:nvPr/>
          </p:nvSpPr>
          <p:spPr>
            <a:xfrm>
              <a:off x="2302824" y="1630812"/>
              <a:ext cx="957606" cy="2723310"/>
            </a:xfrm>
            <a:custGeom>
              <a:avLst/>
              <a:gdLst>
                <a:gd name="connsiteX0" fmla="*/ 83920 w 957606"/>
                <a:gd name="connsiteY0" fmla="*/ 0 h 2723310"/>
                <a:gd name="connsiteX1" fmla="*/ 83920 w 957606"/>
                <a:gd name="connsiteY1" fmla="*/ 948569 h 2723310"/>
                <a:gd name="connsiteX2" fmla="*/ 956053 w 957606"/>
                <a:gd name="connsiteY2" fmla="*/ 1805341 h 2723310"/>
                <a:gd name="connsiteX3" fmla="*/ 313429 w 957606"/>
                <a:gd name="connsiteY3" fmla="*/ 2723310 h 2723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7606" h="2723310">
                  <a:moveTo>
                    <a:pt x="83920" y="0"/>
                  </a:moveTo>
                  <a:cubicBezTo>
                    <a:pt x="11242" y="323839"/>
                    <a:pt x="-61435" y="647679"/>
                    <a:pt x="83920" y="948569"/>
                  </a:cubicBezTo>
                  <a:cubicBezTo>
                    <a:pt x="229275" y="1249459"/>
                    <a:pt x="917802" y="1509551"/>
                    <a:pt x="956053" y="1805341"/>
                  </a:cubicBezTo>
                  <a:cubicBezTo>
                    <a:pt x="994304" y="2101131"/>
                    <a:pt x="313429" y="2723310"/>
                    <a:pt x="313429" y="2723310"/>
                  </a:cubicBezTo>
                </a:path>
              </a:pathLst>
            </a:custGeom>
            <a:ln w="76200" cmpd="sng"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2380771" y="1630812"/>
              <a:ext cx="1657829" cy="2723310"/>
            </a:xfrm>
            <a:custGeom>
              <a:avLst/>
              <a:gdLst>
                <a:gd name="connsiteX0" fmla="*/ 97171 w 1657829"/>
                <a:gd name="connsiteY0" fmla="*/ 0 h 2723310"/>
                <a:gd name="connsiteX1" fmla="*/ 97171 w 1657829"/>
                <a:gd name="connsiteY1" fmla="*/ 872071 h 2723310"/>
                <a:gd name="connsiteX2" fmla="*/ 1107008 w 1657829"/>
                <a:gd name="connsiteY2" fmla="*/ 1667645 h 2723310"/>
                <a:gd name="connsiteX3" fmla="*/ 1657829 w 1657829"/>
                <a:gd name="connsiteY3" fmla="*/ 2723310 h 2723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57829" h="2723310">
                  <a:moveTo>
                    <a:pt x="97171" y="0"/>
                  </a:moveTo>
                  <a:cubicBezTo>
                    <a:pt x="13018" y="297065"/>
                    <a:pt x="-71135" y="594130"/>
                    <a:pt x="97171" y="872071"/>
                  </a:cubicBezTo>
                  <a:cubicBezTo>
                    <a:pt x="265477" y="1150012"/>
                    <a:pt x="846898" y="1359105"/>
                    <a:pt x="1107008" y="1667645"/>
                  </a:cubicBezTo>
                  <a:cubicBezTo>
                    <a:pt x="1367118" y="1976185"/>
                    <a:pt x="1657829" y="2723310"/>
                    <a:pt x="1657829" y="2723310"/>
                  </a:cubicBezTo>
                </a:path>
              </a:pathLst>
            </a:custGeom>
            <a:ln w="76200" cmpd="sng"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1457175" y="1600213"/>
              <a:ext cx="828825" cy="2769209"/>
            </a:xfrm>
            <a:custGeom>
              <a:avLst/>
              <a:gdLst>
                <a:gd name="connsiteX0" fmla="*/ 795940 w 828825"/>
                <a:gd name="connsiteY0" fmla="*/ 0 h 2769209"/>
                <a:gd name="connsiteX1" fmla="*/ 734738 w 828825"/>
                <a:gd name="connsiteY1" fmla="*/ 1086264 h 2769209"/>
                <a:gd name="connsiteX2" fmla="*/ 311 w 828825"/>
                <a:gd name="connsiteY2" fmla="*/ 1790041 h 2769209"/>
                <a:gd name="connsiteX3" fmla="*/ 642935 w 828825"/>
                <a:gd name="connsiteY3" fmla="*/ 2769209 h 276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8825" h="2769209">
                  <a:moveTo>
                    <a:pt x="795940" y="0"/>
                  </a:moveTo>
                  <a:cubicBezTo>
                    <a:pt x="831641" y="393962"/>
                    <a:pt x="867343" y="787924"/>
                    <a:pt x="734738" y="1086264"/>
                  </a:cubicBezTo>
                  <a:cubicBezTo>
                    <a:pt x="602133" y="1384604"/>
                    <a:pt x="15612" y="1509550"/>
                    <a:pt x="311" y="1790041"/>
                  </a:cubicBezTo>
                  <a:cubicBezTo>
                    <a:pt x="-14990" y="2070532"/>
                    <a:pt x="538381" y="2606014"/>
                    <a:pt x="642935" y="2769209"/>
                  </a:cubicBezTo>
                </a:path>
              </a:pathLst>
            </a:custGeom>
            <a:ln w="76200" cmpd="sng"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3" name="Rounded Rectangular Callout 82"/>
          <p:cNvSpPr/>
          <p:nvPr/>
        </p:nvSpPr>
        <p:spPr>
          <a:xfrm>
            <a:off x="228600" y="1219201"/>
            <a:ext cx="1611686" cy="844260"/>
          </a:xfrm>
          <a:prstGeom prst="wedgeRoundRectCallout">
            <a:avLst>
              <a:gd name="adj1" fmla="val 61915"/>
              <a:gd name="adj2" fmla="val 105147"/>
              <a:gd name="adj3" fmla="val 16667"/>
            </a:avLst>
          </a:prstGeom>
          <a:solidFill>
            <a:schemeClr val="accent1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One path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at a time</a:t>
            </a:r>
          </a:p>
        </p:txBody>
      </p:sp>
      <p:sp>
        <p:nvSpPr>
          <p:cNvPr id="84" name="Rounded Rectangular Callout 83"/>
          <p:cNvSpPr/>
          <p:nvPr/>
        </p:nvSpPr>
        <p:spPr>
          <a:xfrm>
            <a:off x="5224668" y="1516101"/>
            <a:ext cx="3157332" cy="1695244"/>
          </a:xfrm>
          <a:prstGeom prst="wedgeRoundRectCallout">
            <a:avLst>
              <a:gd name="adj1" fmla="val -45009"/>
              <a:gd name="adj2" fmla="val 17105"/>
              <a:gd name="adj3" fmla="val 16667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182880" rtlCol="0" anchor="ctr" anchorCtr="0"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Method 1:</a:t>
            </a:r>
            <a:br>
              <a:rPr lang="en-US" sz="2400" b="1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Re-run from scratch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⟹ Inefficient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67000" y="1371600"/>
            <a:ext cx="1623191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400" dirty="0" smtClean="0"/>
              <a:t>Re-executed</a:t>
            </a:r>
            <a:br>
              <a:rPr lang="en-US" sz="2400" dirty="0" smtClean="0"/>
            </a:br>
            <a:r>
              <a:rPr lang="en-US" sz="2400" dirty="0" smtClean="0"/>
              <a:t>every time</a:t>
            </a:r>
          </a:p>
        </p:txBody>
      </p:sp>
    </p:spTree>
    <p:extLst>
      <p:ext uri="{BB962C8B-B14F-4D97-AF65-F5344CB8AC3E}">
        <p14:creationId xmlns:p14="http://schemas.microsoft.com/office/powerpoint/2010/main" val="2915706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Online</a:t>
            </a:r>
            <a:r>
              <a:rPr lang="en-US" dirty="0" smtClean="0"/>
              <a:t>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21</a:t>
            </a:fld>
            <a:endParaRPr lang="en-US"/>
          </a:p>
        </p:txBody>
      </p:sp>
      <p:sp>
        <p:nvSpPr>
          <p:cNvPr id="24" name="Rounded Rectangular Callout 23"/>
          <p:cNvSpPr/>
          <p:nvPr/>
        </p:nvSpPr>
        <p:spPr>
          <a:xfrm>
            <a:off x="5224668" y="1516101"/>
            <a:ext cx="3157332" cy="1695244"/>
          </a:xfrm>
          <a:prstGeom prst="wedgeRoundRectCallout">
            <a:avLst>
              <a:gd name="adj1" fmla="val -45009"/>
              <a:gd name="adj2" fmla="val 17105"/>
              <a:gd name="adj3" fmla="val 16667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274320" rtlCol="0" anchor="ctr" anchorCtr="0"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Method 2:</a:t>
            </a:r>
            <a:br>
              <a:rPr lang="en-US" sz="2400" b="1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Stop forking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⟹ Miss paths</a:t>
            </a:r>
          </a:p>
        </p:txBody>
      </p:sp>
      <p:cxnSp>
        <p:nvCxnSpPr>
          <p:cNvPr id="26" name="Straight Arrow Connector 25"/>
          <p:cNvCxnSpPr>
            <a:stCxn id="27" idx="5"/>
            <a:endCxn id="28" idx="1"/>
          </p:cNvCxnSpPr>
          <p:nvPr/>
        </p:nvCxnSpPr>
        <p:spPr>
          <a:xfrm>
            <a:off x="2454907" y="2761213"/>
            <a:ext cx="591110" cy="6060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064662" y="2370968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266803" y="3287189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cxnSp>
        <p:nvCxnSpPr>
          <p:cNvPr id="30" name="Straight Arrow Connector 29"/>
          <p:cNvCxnSpPr>
            <a:stCxn id="27" idx="3"/>
            <a:endCxn id="29" idx="7"/>
          </p:cNvCxnSpPr>
          <p:nvPr/>
        </p:nvCxnSpPr>
        <p:spPr>
          <a:xfrm flipH="1">
            <a:off x="1657048" y="2761213"/>
            <a:ext cx="474569" cy="5929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39" idx="1"/>
          </p:cNvCxnSpPr>
          <p:nvPr/>
        </p:nvCxnSpPr>
        <p:spPr>
          <a:xfrm>
            <a:off x="1616707" y="3713248"/>
            <a:ext cx="286310" cy="3475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1836062" y="3993862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693062" y="3993862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cxnSp>
        <p:nvCxnSpPr>
          <p:cNvPr id="41" name="Straight Arrow Connector 40"/>
          <p:cNvCxnSpPr>
            <a:stCxn id="29" idx="3"/>
            <a:endCxn id="40" idx="7"/>
          </p:cNvCxnSpPr>
          <p:nvPr/>
        </p:nvCxnSpPr>
        <p:spPr>
          <a:xfrm flipH="1">
            <a:off x="1083307" y="3677434"/>
            <a:ext cx="250451" cy="3833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2064662" y="1437052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cxnSp>
        <p:nvCxnSpPr>
          <p:cNvPr id="46" name="Straight Arrow Connector 45"/>
          <p:cNvCxnSpPr>
            <a:stCxn id="45" idx="4"/>
            <a:endCxn id="27" idx="0"/>
          </p:cNvCxnSpPr>
          <p:nvPr/>
        </p:nvCxnSpPr>
        <p:spPr>
          <a:xfrm>
            <a:off x="2293262" y="1894252"/>
            <a:ext cx="0" cy="4767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2520400" y="3300309"/>
            <a:ext cx="1677862" cy="1480240"/>
            <a:chOff x="2520400" y="3300309"/>
            <a:chExt cx="1677862" cy="1480240"/>
          </a:xfrm>
        </p:grpSpPr>
        <p:sp>
          <p:nvSpPr>
            <p:cNvPr id="28" name="Oval 27"/>
            <p:cNvSpPr/>
            <p:nvPr/>
          </p:nvSpPr>
          <p:spPr>
            <a:xfrm>
              <a:off x="2979062" y="3300309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cxnSp>
          <p:nvCxnSpPr>
            <p:cNvPr id="33" name="Straight Arrow Connector 32"/>
            <p:cNvCxnSpPr>
              <a:stCxn id="28" idx="5"/>
              <a:endCxn id="34" idx="1"/>
            </p:cNvCxnSpPr>
            <p:nvPr/>
          </p:nvCxnSpPr>
          <p:spPr>
            <a:xfrm>
              <a:off x="3369307" y="3690554"/>
              <a:ext cx="286310" cy="34756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3588662" y="3971168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2521862" y="3971168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cxnSp>
          <p:nvCxnSpPr>
            <p:cNvPr id="37" name="Straight Arrow Connector 36"/>
            <p:cNvCxnSpPr>
              <a:stCxn id="28" idx="3"/>
              <a:endCxn id="36" idx="7"/>
            </p:cNvCxnSpPr>
            <p:nvPr/>
          </p:nvCxnSpPr>
          <p:spPr>
            <a:xfrm flipH="1">
              <a:off x="2912107" y="3690554"/>
              <a:ext cx="133910" cy="34756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6" idx="5"/>
            </p:cNvCxnSpPr>
            <p:nvPr/>
          </p:nvCxnSpPr>
          <p:spPr>
            <a:xfrm>
              <a:off x="2912107" y="4361413"/>
              <a:ext cx="191461" cy="3949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6" idx="3"/>
            </p:cNvCxnSpPr>
            <p:nvPr/>
          </p:nvCxnSpPr>
          <p:spPr>
            <a:xfrm flipH="1">
              <a:off x="2520400" y="4361413"/>
              <a:ext cx="68417" cy="3949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34" idx="5"/>
            </p:cNvCxnSpPr>
            <p:nvPr/>
          </p:nvCxnSpPr>
          <p:spPr>
            <a:xfrm>
              <a:off x="3978907" y="4361413"/>
              <a:ext cx="219355" cy="3949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34" idx="3"/>
            </p:cNvCxnSpPr>
            <p:nvPr/>
          </p:nvCxnSpPr>
          <p:spPr>
            <a:xfrm flipH="1">
              <a:off x="3548602" y="4361413"/>
              <a:ext cx="107015" cy="4191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Arrow Connector 48"/>
          <p:cNvCxnSpPr/>
          <p:nvPr/>
        </p:nvCxnSpPr>
        <p:spPr>
          <a:xfrm>
            <a:off x="2226307" y="4390248"/>
            <a:ext cx="191461" cy="3660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1729046" y="4390248"/>
            <a:ext cx="173971" cy="3949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0" idx="5"/>
          </p:cNvCxnSpPr>
          <p:nvPr/>
        </p:nvCxnSpPr>
        <p:spPr>
          <a:xfrm>
            <a:off x="1083307" y="4384107"/>
            <a:ext cx="215015" cy="3964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609600" y="4414471"/>
            <a:ext cx="173971" cy="3949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ounded Rectangular Callout 57"/>
          <p:cNvSpPr/>
          <p:nvPr/>
        </p:nvSpPr>
        <p:spPr>
          <a:xfrm>
            <a:off x="5224668" y="3732456"/>
            <a:ext cx="3157332" cy="1688334"/>
          </a:xfrm>
          <a:prstGeom prst="wedgeRoundRectCallout">
            <a:avLst>
              <a:gd name="adj1" fmla="val -41458"/>
              <a:gd name="adj2" fmla="val 30568"/>
              <a:gd name="adj3" fmla="val 16667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274320" rtlCol="0" anchor="ctr" anchorCtr="0"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Method 3: </a:t>
            </a:r>
            <a:br>
              <a:rPr lang="en-US" sz="2400" b="1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Snapshot process ⟹ Huge disk image</a:t>
            </a:r>
          </a:p>
        </p:txBody>
      </p:sp>
      <p:sp>
        <p:nvSpPr>
          <p:cNvPr id="59" name="Rounded Rectangular Callout 58"/>
          <p:cNvSpPr/>
          <p:nvPr/>
        </p:nvSpPr>
        <p:spPr>
          <a:xfrm>
            <a:off x="1616708" y="5420789"/>
            <a:ext cx="2920178" cy="778809"/>
          </a:xfrm>
          <a:prstGeom prst="wedgeRoundRectCallout">
            <a:avLst>
              <a:gd name="adj1" fmla="val -32834"/>
              <a:gd name="adj2" fmla="val -168648"/>
              <a:gd name="adj3" fmla="val 16667"/>
            </a:avLst>
          </a:prstGeom>
          <a:solidFill>
            <a:schemeClr val="accent1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Hit Resource Cap</a:t>
            </a:r>
          </a:p>
        </p:txBody>
      </p:sp>
      <p:sp>
        <p:nvSpPr>
          <p:cNvPr id="61" name="Rounded Rectangular Callout 60"/>
          <p:cNvSpPr/>
          <p:nvPr/>
        </p:nvSpPr>
        <p:spPr>
          <a:xfrm>
            <a:off x="228600" y="1219201"/>
            <a:ext cx="1611686" cy="844260"/>
          </a:xfrm>
          <a:prstGeom prst="wedgeRoundRectCallout">
            <a:avLst>
              <a:gd name="adj1" fmla="val 61915"/>
              <a:gd name="adj2" fmla="val 105147"/>
              <a:gd name="adj3" fmla="val 16667"/>
            </a:avLst>
          </a:prstGeom>
          <a:solidFill>
            <a:schemeClr val="accent1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Fork at branches</a:t>
            </a:r>
          </a:p>
        </p:txBody>
      </p:sp>
    </p:spTree>
    <p:extLst>
      <p:ext uri="{BB962C8B-B14F-4D97-AF65-F5344CB8AC3E}">
        <p14:creationId xmlns:p14="http://schemas.microsoft.com/office/powerpoint/2010/main" val="3798610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58" grpId="0" animBg="1"/>
      <p:bldP spid="5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Mayhem: </a:t>
            </a:r>
            <a:r>
              <a:rPr lang="en-US" u="sng" dirty="0" smtClean="0"/>
              <a:t>Hybrid</a:t>
            </a:r>
            <a:r>
              <a:rPr lang="en-US" dirty="0" smtClean="0"/>
              <a:t> Execution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22</a:t>
            </a:fld>
            <a:endParaRPr lang="en-US"/>
          </a:p>
        </p:txBody>
      </p:sp>
      <p:sp>
        <p:nvSpPr>
          <p:cNvPr id="24" name="Rounded Rectangular Callout 23"/>
          <p:cNvSpPr/>
          <p:nvPr/>
        </p:nvSpPr>
        <p:spPr>
          <a:xfrm>
            <a:off x="5224668" y="1516101"/>
            <a:ext cx="3309732" cy="1695244"/>
          </a:xfrm>
          <a:prstGeom prst="wedgeRoundRectCallout">
            <a:avLst>
              <a:gd name="adj1" fmla="val -45009"/>
              <a:gd name="adj2" fmla="val 17105"/>
              <a:gd name="adj3" fmla="val 16667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182880" rtlCol="0" anchor="ctr" anchorCtr="0"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Our Method:</a:t>
            </a:r>
            <a:br>
              <a:rPr lang="en-US" sz="2400" b="1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Don’t snapshot state; </a:t>
            </a:r>
            <a:r>
              <a:rPr lang="en-US" sz="2400" dirty="0">
                <a:solidFill>
                  <a:schemeClr val="bg1"/>
                </a:solidFill>
              </a:rPr>
              <a:t>u</a:t>
            </a:r>
            <a:r>
              <a:rPr lang="en-US" sz="2400" dirty="0" smtClean="0">
                <a:solidFill>
                  <a:schemeClr val="bg1"/>
                </a:solidFill>
              </a:rPr>
              <a:t>se path predicate to recreate state</a:t>
            </a:r>
          </a:p>
        </p:txBody>
      </p:sp>
      <p:cxnSp>
        <p:nvCxnSpPr>
          <p:cNvPr id="26" name="Straight Arrow Connector 25"/>
          <p:cNvCxnSpPr>
            <a:stCxn id="27" idx="5"/>
            <a:endCxn id="28" idx="1"/>
          </p:cNvCxnSpPr>
          <p:nvPr/>
        </p:nvCxnSpPr>
        <p:spPr>
          <a:xfrm>
            <a:off x="2454907" y="2761213"/>
            <a:ext cx="591110" cy="6060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064662" y="2370968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266803" y="3287189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cxnSp>
        <p:nvCxnSpPr>
          <p:cNvPr id="30" name="Straight Arrow Connector 29"/>
          <p:cNvCxnSpPr>
            <a:stCxn id="27" idx="3"/>
            <a:endCxn id="29" idx="7"/>
          </p:cNvCxnSpPr>
          <p:nvPr/>
        </p:nvCxnSpPr>
        <p:spPr>
          <a:xfrm flipH="1">
            <a:off x="1657048" y="2761213"/>
            <a:ext cx="474569" cy="5929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39" idx="1"/>
          </p:cNvCxnSpPr>
          <p:nvPr/>
        </p:nvCxnSpPr>
        <p:spPr>
          <a:xfrm>
            <a:off x="1616707" y="3713248"/>
            <a:ext cx="286310" cy="3475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1836062" y="3993862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693062" y="3993862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cxnSp>
        <p:nvCxnSpPr>
          <p:cNvPr id="41" name="Straight Arrow Connector 40"/>
          <p:cNvCxnSpPr>
            <a:stCxn id="29" idx="3"/>
            <a:endCxn id="40" idx="7"/>
          </p:cNvCxnSpPr>
          <p:nvPr/>
        </p:nvCxnSpPr>
        <p:spPr>
          <a:xfrm flipH="1">
            <a:off x="1083307" y="3677434"/>
            <a:ext cx="250451" cy="3833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2064662" y="1437052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cxnSp>
        <p:nvCxnSpPr>
          <p:cNvPr id="46" name="Straight Arrow Connector 45"/>
          <p:cNvCxnSpPr>
            <a:stCxn id="45" idx="4"/>
            <a:endCxn id="27" idx="0"/>
          </p:cNvCxnSpPr>
          <p:nvPr/>
        </p:nvCxnSpPr>
        <p:spPr>
          <a:xfrm>
            <a:off x="2293262" y="1894252"/>
            <a:ext cx="0" cy="4767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979062" y="3300309"/>
            <a:ext cx="457200" cy="457200"/>
          </a:xfrm>
          <a:prstGeom prst="ellipse">
            <a:avLst/>
          </a:prstGeom>
          <a:solidFill>
            <a:schemeClr val="accent2"/>
          </a:solidFill>
          <a:ln w="38100" cap="sq" cmpd="sng">
            <a:noFill/>
            <a:prstDash val="sysDash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cxnSp>
        <p:nvCxnSpPr>
          <p:cNvPr id="33" name="Straight Arrow Connector 32"/>
          <p:cNvCxnSpPr>
            <a:stCxn id="28" idx="5"/>
            <a:endCxn id="34" idx="1"/>
          </p:cNvCxnSpPr>
          <p:nvPr/>
        </p:nvCxnSpPr>
        <p:spPr>
          <a:xfrm>
            <a:off x="3369307" y="3690554"/>
            <a:ext cx="286310" cy="3475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588662" y="3971168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2521862" y="3971168"/>
            <a:ext cx="457200" cy="457200"/>
          </a:xfrm>
          <a:prstGeom prst="ellipse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cxnSp>
        <p:nvCxnSpPr>
          <p:cNvPr id="37" name="Straight Arrow Connector 36"/>
          <p:cNvCxnSpPr>
            <a:stCxn id="28" idx="3"/>
            <a:endCxn id="36" idx="7"/>
          </p:cNvCxnSpPr>
          <p:nvPr/>
        </p:nvCxnSpPr>
        <p:spPr>
          <a:xfrm flipH="1">
            <a:off x="2912107" y="3690554"/>
            <a:ext cx="133910" cy="3475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6" idx="5"/>
          </p:cNvCxnSpPr>
          <p:nvPr/>
        </p:nvCxnSpPr>
        <p:spPr>
          <a:xfrm>
            <a:off x="2912107" y="4361413"/>
            <a:ext cx="191461" cy="3949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6" idx="3"/>
          </p:cNvCxnSpPr>
          <p:nvPr/>
        </p:nvCxnSpPr>
        <p:spPr>
          <a:xfrm flipH="1">
            <a:off x="2520400" y="4361413"/>
            <a:ext cx="68417" cy="3949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4" idx="5"/>
          </p:cNvCxnSpPr>
          <p:nvPr/>
        </p:nvCxnSpPr>
        <p:spPr>
          <a:xfrm>
            <a:off x="3978907" y="4361413"/>
            <a:ext cx="219355" cy="3949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4" idx="3"/>
          </p:cNvCxnSpPr>
          <p:nvPr/>
        </p:nvCxnSpPr>
        <p:spPr>
          <a:xfrm flipH="1">
            <a:off x="3548602" y="4361413"/>
            <a:ext cx="107015" cy="4191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226307" y="4390248"/>
            <a:ext cx="191461" cy="3660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1729046" y="4390248"/>
            <a:ext cx="173971" cy="3949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0" idx="5"/>
          </p:cNvCxnSpPr>
          <p:nvPr/>
        </p:nvCxnSpPr>
        <p:spPr>
          <a:xfrm>
            <a:off x="1083307" y="4384107"/>
            <a:ext cx="215015" cy="3964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609600" y="4414471"/>
            <a:ext cx="173971" cy="3949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16-Point Star 57"/>
          <p:cNvSpPr/>
          <p:nvPr/>
        </p:nvSpPr>
        <p:spPr>
          <a:xfrm>
            <a:off x="5195544" y="4359451"/>
            <a:ext cx="3338856" cy="1736549"/>
          </a:xfrm>
          <a:prstGeom prst="star16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lIns="0" rIns="182880" rtlCol="0" anchor="ctr" anchorCtr="0"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9.4M </a:t>
            </a:r>
            <a:r>
              <a:rPr lang="en-US" sz="2400" b="1" dirty="0" smtClean="0">
                <a:solidFill>
                  <a:schemeClr val="bg1"/>
                </a:solidFill>
                <a:sym typeface="Wingdings"/>
              </a:rPr>
              <a:t> 500K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  <p:sp>
        <p:nvSpPr>
          <p:cNvPr id="59" name="Rounded Rectangular Callout 58"/>
          <p:cNvSpPr/>
          <p:nvPr/>
        </p:nvSpPr>
        <p:spPr>
          <a:xfrm>
            <a:off x="1616708" y="5420789"/>
            <a:ext cx="2920178" cy="778809"/>
          </a:xfrm>
          <a:prstGeom prst="wedgeRoundRectCallout">
            <a:avLst>
              <a:gd name="adj1" fmla="val -32834"/>
              <a:gd name="adj2" fmla="val -168648"/>
              <a:gd name="adj3" fmla="val 16667"/>
            </a:avLst>
          </a:prstGeom>
          <a:solidFill>
            <a:schemeClr val="accent1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Hit Resource Cap</a:t>
            </a:r>
          </a:p>
        </p:txBody>
      </p:sp>
      <p:sp>
        <p:nvSpPr>
          <p:cNvPr id="61" name="Rounded Rectangular Callout 60"/>
          <p:cNvSpPr/>
          <p:nvPr/>
        </p:nvSpPr>
        <p:spPr>
          <a:xfrm>
            <a:off x="228600" y="1219201"/>
            <a:ext cx="1611686" cy="844260"/>
          </a:xfrm>
          <a:prstGeom prst="wedgeRoundRectCallout">
            <a:avLst>
              <a:gd name="adj1" fmla="val 61915"/>
              <a:gd name="adj2" fmla="val 105147"/>
              <a:gd name="adj3" fmla="val 16667"/>
            </a:avLst>
          </a:prstGeom>
          <a:solidFill>
            <a:schemeClr val="accent1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Fork at branches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76544" y="3886200"/>
            <a:ext cx="215578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err="1" smtClean="0"/>
              <a:t>Ghostscript</a:t>
            </a:r>
            <a:r>
              <a:rPr lang="en-US" sz="2400" dirty="0" smtClean="0"/>
              <a:t> 8.62</a:t>
            </a:r>
          </a:p>
        </p:txBody>
      </p:sp>
      <p:sp>
        <p:nvSpPr>
          <p:cNvPr id="35" name="Rounded Rectangular Callout 34"/>
          <p:cNvSpPr/>
          <p:nvPr/>
        </p:nvSpPr>
        <p:spPr>
          <a:xfrm>
            <a:off x="3072578" y="2209800"/>
            <a:ext cx="1956622" cy="778809"/>
          </a:xfrm>
          <a:prstGeom prst="wedgeRoundRectCallout">
            <a:avLst>
              <a:gd name="adj1" fmla="val -37259"/>
              <a:gd name="adj2" fmla="val 87047"/>
              <a:gd name="adj3" fmla="val 16667"/>
            </a:avLst>
          </a:prstGeom>
          <a:solidFill>
            <a:schemeClr val="accent1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“Checkpoint”</a:t>
            </a:r>
          </a:p>
        </p:txBody>
      </p:sp>
      <p:sp>
        <p:nvSpPr>
          <p:cNvPr id="44" name="Oval 43"/>
          <p:cNvSpPr/>
          <p:nvPr/>
        </p:nvSpPr>
        <p:spPr>
          <a:xfrm>
            <a:off x="2979062" y="3300309"/>
            <a:ext cx="457200" cy="457200"/>
          </a:xfrm>
          <a:prstGeom prst="ellipse">
            <a:avLst/>
          </a:prstGeom>
          <a:noFill/>
          <a:ln w="38100" cap="sq" cmpd="sng">
            <a:solidFill>
              <a:schemeClr val="tx1"/>
            </a:solidFill>
            <a:prstDash val="sysDash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090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4" grpId="0" animBg="1"/>
      <p:bldP spid="36" grpId="0" animBg="1"/>
      <p:bldP spid="58" grpId="0" animBg="1"/>
      <p:bldP spid="3" grpId="0"/>
      <p:bldP spid="35" grpId="0" animBg="1"/>
      <p:bldP spid="4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23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2194550" y="521712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Hybrid Execution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337472" y="1985898"/>
            <a:ext cx="6282528" cy="1054515"/>
            <a:chOff x="1505832" y="1985898"/>
            <a:chExt cx="5488609" cy="1054515"/>
          </a:xfrm>
        </p:grpSpPr>
        <p:sp>
          <p:nvSpPr>
            <p:cNvPr id="30" name="Rounded Rectangle 29"/>
            <p:cNvSpPr/>
            <p:nvPr/>
          </p:nvSpPr>
          <p:spPr>
            <a:xfrm>
              <a:off x="2149560" y="1985898"/>
              <a:ext cx="4844881" cy="1054515"/>
            </a:xfrm>
            <a:prstGeom prst="roundRect">
              <a:avLst/>
            </a:prstGeom>
            <a:solidFill>
              <a:schemeClr val="accent5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Manage #executors</a:t>
              </a:r>
              <a:br>
                <a:rPr lang="en-US" sz="2800" dirty="0" smtClean="0">
                  <a:solidFill>
                    <a:schemeClr val="bg1"/>
                  </a:solidFill>
                </a:rPr>
              </a:br>
              <a:r>
                <a:rPr lang="en-US" sz="2800" dirty="0" smtClean="0">
                  <a:solidFill>
                    <a:schemeClr val="bg1"/>
                  </a:solidFill>
                </a:rPr>
                <a:t>in memory within resource cap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505832" y="2222278"/>
              <a:ext cx="627768" cy="5817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olidFill>
                    <a:schemeClr val="accent5"/>
                  </a:solidFill>
                  <a:latin typeface="Zapf Dingbats"/>
                  <a:ea typeface="Zapf Dingbats"/>
                  <a:cs typeface="Zapf Dingbats"/>
                  <a:sym typeface="Zapf Dingbats"/>
                </a:rPr>
                <a:t>✓</a:t>
              </a:r>
              <a:endParaRPr lang="en-US" sz="3600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337472" y="3386615"/>
            <a:ext cx="6282528" cy="1054515"/>
            <a:chOff x="1505832" y="3386615"/>
            <a:chExt cx="5488609" cy="1054515"/>
          </a:xfrm>
        </p:grpSpPr>
        <p:sp>
          <p:nvSpPr>
            <p:cNvPr id="61" name="Rounded Rectangle 60"/>
            <p:cNvSpPr/>
            <p:nvPr/>
          </p:nvSpPr>
          <p:spPr>
            <a:xfrm>
              <a:off x="2149560" y="3386615"/>
              <a:ext cx="4844881" cy="1054515"/>
            </a:xfrm>
            <a:prstGeom prst="roundRect">
              <a:avLst/>
            </a:prstGeom>
            <a:solidFill>
              <a:schemeClr val="accent5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Minimize duplicated work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505832" y="3622995"/>
              <a:ext cx="627768" cy="5817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olidFill>
                    <a:schemeClr val="accent5"/>
                  </a:solidFill>
                  <a:latin typeface="Zapf Dingbats"/>
                  <a:ea typeface="Zapf Dingbats"/>
                  <a:cs typeface="Zapf Dingbats"/>
                  <a:sym typeface="Zapf Dingbats"/>
                </a:rPr>
                <a:t>✓</a:t>
              </a:r>
              <a:endParaRPr lang="en-US" sz="3600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337472" y="4736685"/>
            <a:ext cx="6282528" cy="1054515"/>
            <a:chOff x="1505832" y="4736685"/>
            <a:chExt cx="5488609" cy="1054515"/>
          </a:xfrm>
        </p:grpSpPr>
        <p:sp>
          <p:nvSpPr>
            <p:cNvPr id="64" name="Rounded Rectangle 63"/>
            <p:cNvSpPr/>
            <p:nvPr/>
          </p:nvSpPr>
          <p:spPr>
            <a:xfrm>
              <a:off x="2149560" y="4736685"/>
              <a:ext cx="4844881" cy="1054515"/>
            </a:xfrm>
            <a:prstGeom prst="roundRect">
              <a:avLst/>
            </a:prstGeom>
            <a:solidFill>
              <a:schemeClr val="accent5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Lightweight checkpoints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505832" y="4973065"/>
              <a:ext cx="627768" cy="5817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olidFill>
                    <a:schemeClr val="accent5"/>
                  </a:solidFill>
                  <a:latin typeface="Zapf Dingbats"/>
                  <a:ea typeface="Zapf Dingbats"/>
                  <a:cs typeface="Zapf Dingbats"/>
                  <a:sym typeface="Zapf Dingbats"/>
                </a:rPr>
                <a:t>✓</a:t>
              </a:r>
              <a:endParaRPr lang="en-US" sz="3600" dirty="0">
                <a:solidFill>
                  <a:schemeClr val="accent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7224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r>
              <a:rPr lang="en-US" b="1" dirty="0" smtClean="0"/>
              <a:t>Challenge 2: Symbolic Indices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15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Symbolic Indices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9100" y="1536466"/>
            <a:ext cx="3657600" cy="1600200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x</a:t>
            </a:r>
            <a:r>
              <a:rPr lang="en-US" sz="3200" dirty="0" smtClean="0">
                <a:solidFill>
                  <a:schemeClr val="bg1"/>
                </a:solidFill>
              </a:rPr>
              <a:t> = </a:t>
            </a:r>
            <a:r>
              <a:rPr lang="en-US" sz="3200" dirty="0" err="1" smtClean="0">
                <a:solidFill>
                  <a:schemeClr val="bg1"/>
                </a:solidFill>
              </a:rPr>
              <a:t>user_input</a:t>
            </a:r>
            <a:r>
              <a:rPr lang="en-US" sz="3200" dirty="0" smtClean="0">
                <a:solidFill>
                  <a:schemeClr val="bg1"/>
                </a:solidFill>
              </a:rPr>
              <a:t>();</a:t>
            </a:r>
          </a:p>
          <a:p>
            <a:r>
              <a:rPr lang="en-US" sz="3200" dirty="0">
                <a:solidFill>
                  <a:schemeClr val="bg1"/>
                </a:solidFill>
              </a:rPr>
              <a:t>y</a:t>
            </a:r>
            <a:r>
              <a:rPr lang="en-US" sz="3200" dirty="0" smtClean="0">
                <a:solidFill>
                  <a:schemeClr val="bg1"/>
                </a:solidFill>
              </a:rPr>
              <a:t> = </a:t>
            </a:r>
            <a:r>
              <a:rPr lang="en-US" sz="3200" dirty="0" err="1" smtClean="0">
                <a:solidFill>
                  <a:schemeClr val="bg1"/>
                </a:solidFill>
              </a:rPr>
              <a:t>mem</a:t>
            </a:r>
            <a:r>
              <a:rPr lang="en-US" sz="3200" dirty="0">
                <a:solidFill>
                  <a:schemeClr val="bg1"/>
                </a:solidFill>
              </a:rPr>
              <a:t>[</a:t>
            </a:r>
            <a:r>
              <a:rPr lang="en-US" sz="3200" dirty="0">
                <a:solidFill>
                  <a:schemeClr val="accent2"/>
                </a:solidFill>
              </a:rPr>
              <a:t>x</a:t>
            </a:r>
            <a:r>
              <a:rPr lang="en-US" sz="3200" dirty="0" smtClean="0">
                <a:solidFill>
                  <a:schemeClr val="bg1"/>
                </a:solidFill>
              </a:rPr>
              <a:t>];</a:t>
            </a:r>
          </a:p>
          <a:p>
            <a:r>
              <a:rPr lang="en-US" sz="3200" dirty="0">
                <a:solidFill>
                  <a:schemeClr val="bg1"/>
                </a:solidFill>
              </a:rPr>
              <a:t>a</a:t>
            </a:r>
            <a:r>
              <a:rPr lang="en-US" sz="3200" dirty="0" smtClean="0">
                <a:solidFill>
                  <a:schemeClr val="bg1"/>
                </a:solidFill>
              </a:rPr>
              <a:t>ssert (y == 42);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381500" y="1536466"/>
            <a:ext cx="4343400" cy="761999"/>
          </a:xfrm>
          <a:prstGeom prst="wedgeRoundRectCallout">
            <a:avLst>
              <a:gd name="adj1" fmla="val -82727"/>
              <a:gd name="adj2" fmla="val 61201"/>
              <a:gd name="adj3" fmla="val 16667"/>
            </a:avLst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x</a:t>
            </a:r>
            <a:r>
              <a:rPr lang="en-US" sz="2800" dirty="0" smtClean="0">
                <a:solidFill>
                  <a:schemeClr val="bg1"/>
                </a:solidFill>
              </a:rPr>
              <a:t> can be anything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381500" y="2627437"/>
            <a:ext cx="4343400" cy="1106363"/>
          </a:xfrm>
          <a:prstGeom prst="wedgeRoundRectCallout">
            <a:avLst>
              <a:gd name="adj1" fmla="val -64743"/>
              <a:gd name="adj2" fmla="val -24546"/>
              <a:gd name="adj3" fmla="val 16667"/>
            </a:avLst>
          </a:prstGeom>
          <a:solidFill>
            <a:schemeClr val="accent1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Which memory cell contains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42?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729093" y="4419600"/>
            <a:ext cx="7900575" cy="1497687"/>
            <a:chOff x="729093" y="5111114"/>
            <a:chExt cx="7900575" cy="1497687"/>
          </a:xfrm>
        </p:grpSpPr>
        <p:sp>
          <p:nvSpPr>
            <p:cNvPr id="3" name="Rectangle 2"/>
            <p:cNvSpPr/>
            <p:nvPr/>
          </p:nvSpPr>
          <p:spPr>
            <a:xfrm>
              <a:off x="838200" y="5111114"/>
              <a:ext cx="7391400" cy="1066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rgbClr val="000000"/>
                  </a:solidFill>
                </a:rPr>
                <a:t>2</a:t>
              </a:r>
              <a:r>
                <a:rPr lang="en-US" sz="2800" baseline="30000" dirty="0" smtClean="0">
                  <a:solidFill>
                    <a:srgbClr val="000000"/>
                  </a:solidFill>
                </a:rPr>
                <a:t>32</a:t>
              </a:r>
              <a:r>
                <a:rPr lang="en-US" sz="2800" dirty="0" smtClean="0">
                  <a:solidFill>
                    <a:srgbClr val="000000"/>
                  </a:solidFill>
                </a:rPr>
                <a:t> cells to check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90532" y="6177914"/>
              <a:ext cx="1286736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/>
                <a:t>Memory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29093" y="6177914"/>
              <a:ext cx="198822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/>
                <a:t>0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813815" y="6177914"/>
              <a:ext cx="815853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/>
                <a:t>2</a:t>
              </a:r>
              <a:r>
                <a:rPr lang="en-US" sz="2800" baseline="30000" dirty="0" smtClean="0"/>
                <a:t>32</a:t>
              </a:r>
              <a:r>
                <a:rPr lang="en-US" baseline="30000" dirty="0" smtClean="0"/>
                <a:t> </a:t>
              </a:r>
              <a:r>
                <a:rPr lang="en-US" sz="2800" dirty="0" smtClean="0"/>
                <a:t>-1</a:t>
              </a:r>
              <a:endParaRPr lang="en-US" sz="2800" baseline="30000" dirty="0" smtClean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5971210" y="5632351"/>
              <a:ext cx="2249424" cy="6449"/>
            </a:xfrm>
            <a:prstGeom prst="straightConnector1">
              <a:avLst/>
            </a:prstGeom>
            <a:ln w="76200" cmpd="sng">
              <a:solidFill>
                <a:schemeClr val="accent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842320" y="5632350"/>
              <a:ext cx="2205680" cy="1"/>
            </a:xfrm>
            <a:prstGeom prst="straightConnector1">
              <a:avLst/>
            </a:prstGeom>
            <a:ln w="76200" cmpd="sng">
              <a:solidFill>
                <a:schemeClr val="accent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3570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1376285" y="4344384"/>
            <a:ext cx="1919431" cy="3810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Cause: Overwritten Pointers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26</a:t>
            </a:fld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733800" y="1833265"/>
            <a:ext cx="2895602" cy="2129135"/>
          </a:xfrm>
          <a:prstGeom prst="straightConnector1">
            <a:avLst/>
          </a:prstGeom>
          <a:ln w="76200" cmpd="sng"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1447800" y="1371600"/>
            <a:ext cx="5028617" cy="1212946"/>
            <a:chOff x="1600200" y="2286000"/>
            <a:chExt cx="5028617" cy="1212946"/>
          </a:xfrm>
        </p:grpSpPr>
        <p:sp>
          <p:nvSpPr>
            <p:cNvPr id="22" name="Rounded Rectangle 21"/>
            <p:cNvSpPr/>
            <p:nvPr/>
          </p:nvSpPr>
          <p:spPr>
            <a:xfrm>
              <a:off x="1600200" y="2736946"/>
              <a:ext cx="2286000" cy="762000"/>
            </a:xfrm>
            <a:prstGeom prst="roundRect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42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83805" y="2286000"/>
              <a:ext cx="27450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mem</a:t>
              </a:r>
              <a:r>
                <a:rPr lang="en-US" sz="2400" dirty="0" smtClean="0"/>
                <a:t>[0x11223344]</a:t>
              </a:r>
              <a:endParaRPr lang="en-US" sz="24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886200" y="3962400"/>
            <a:ext cx="2743200" cy="690265"/>
            <a:chOff x="3886200" y="3962400"/>
            <a:chExt cx="2743200" cy="690265"/>
          </a:xfrm>
        </p:grpSpPr>
        <p:cxnSp>
          <p:nvCxnSpPr>
            <p:cNvPr id="26" name="Straight Arrow Connector 25"/>
            <p:cNvCxnSpPr/>
            <p:nvPr/>
          </p:nvCxnSpPr>
          <p:spPr>
            <a:xfrm flipH="1">
              <a:off x="5486400" y="3962400"/>
              <a:ext cx="1143000" cy="228600"/>
            </a:xfrm>
            <a:prstGeom prst="straightConnector1">
              <a:avLst/>
            </a:prstGeom>
            <a:ln w="76200" cmpd="sng">
              <a:solidFill>
                <a:schemeClr val="accent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886200" y="4191000"/>
              <a:ext cx="17650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00"/>
                  </a:solidFill>
                </a:rPr>
                <a:t>mem</a:t>
              </a:r>
              <a:r>
                <a:rPr lang="en-US" sz="2400" dirty="0" smtClean="0">
                  <a:solidFill>
                    <a:srgbClr val="000000"/>
                  </a:solidFill>
                </a:rPr>
                <a:t>[input]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49642"/>
              </p:ext>
            </p:extLst>
          </p:nvPr>
        </p:nvGraphicFramePr>
        <p:xfrm>
          <a:off x="6629400" y="1137132"/>
          <a:ext cx="1905000" cy="5416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</a:tblGrid>
              <a:tr h="54160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495631"/>
              </p:ext>
            </p:extLst>
          </p:nvPr>
        </p:nvGraphicFramePr>
        <p:xfrm>
          <a:off x="6629400" y="2133600"/>
          <a:ext cx="1905000" cy="36650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</a:tblGrid>
              <a:tr h="4688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…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4688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arg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4688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addr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4688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ptr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159240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buf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3" name="Rectangle 32"/>
          <p:cNvSpPr/>
          <p:nvPr/>
        </p:nvSpPr>
        <p:spPr>
          <a:xfrm rot="16200000">
            <a:off x="6003107" y="3259905"/>
            <a:ext cx="3157589" cy="19050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rgbClr val="FFFFFE"/>
                </a:solidFill>
              </a:rPr>
              <a:t>user input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8600" y="3979905"/>
            <a:ext cx="3276600" cy="1200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91440" rtlCol="0">
            <a:spAutoFit/>
          </a:bodyPr>
          <a:lstStyle/>
          <a:p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smtClean="0">
                <a:latin typeface="Consolas"/>
                <a:cs typeface="Consolas"/>
              </a:rPr>
              <a:t>…</a:t>
            </a:r>
          </a:p>
          <a:p>
            <a:r>
              <a:rPr lang="en-US" sz="2400" dirty="0" smtClean="0">
                <a:latin typeface="Consolas"/>
                <a:cs typeface="Consolas"/>
              </a:rPr>
              <a:t> assert(*</a:t>
            </a:r>
            <a:r>
              <a:rPr lang="en-US" sz="2400" dirty="0" err="1" smtClean="0">
                <a:latin typeface="Consolas"/>
                <a:cs typeface="Consolas"/>
              </a:rPr>
              <a:t>ptr</a:t>
            </a:r>
            <a:r>
              <a:rPr lang="en-US" sz="2400" dirty="0" smtClean="0">
                <a:latin typeface="Consolas"/>
                <a:cs typeface="Consolas"/>
              </a:rPr>
              <a:t>==42); </a:t>
            </a:r>
          </a:p>
          <a:p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smtClean="0">
                <a:latin typeface="Consolas"/>
                <a:cs typeface="Consolas"/>
              </a:rPr>
              <a:t>return;</a:t>
            </a:r>
          </a:p>
        </p:txBody>
      </p:sp>
      <p:sp>
        <p:nvSpPr>
          <p:cNvPr id="37" name="Rounded Rectangular Callout 36"/>
          <p:cNvSpPr/>
          <p:nvPr/>
        </p:nvSpPr>
        <p:spPr>
          <a:xfrm>
            <a:off x="457200" y="2837457"/>
            <a:ext cx="2296229" cy="836838"/>
          </a:xfrm>
          <a:prstGeom prst="wedgeRoundRectCallout">
            <a:avLst>
              <a:gd name="adj1" fmla="val 216052"/>
              <a:gd name="adj2" fmla="val 82740"/>
              <a:gd name="adj3" fmla="val 16667"/>
            </a:avLst>
          </a:prstGeom>
          <a:solidFill>
            <a:schemeClr val="accent5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ptr</a:t>
            </a:r>
            <a:r>
              <a:rPr lang="en-US" sz="2400" dirty="0" smtClean="0">
                <a:solidFill>
                  <a:schemeClr val="bg1"/>
                </a:solidFill>
              </a:rPr>
              <a:t>  address 11223344</a:t>
            </a:r>
          </a:p>
        </p:txBody>
      </p:sp>
      <p:sp>
        <p:nvSpPr>
          <p:cNvPr id="19" name="Rounded Rectangular Callout 18"/>
          <p:cNvSpPr/>
          <p:nvPr/>
        </p:nvSpPr>
        <p:spPr>
          <a:xfrm>
            <a:off x="457199" y="2837457"/>
            <a:ext cx="2770801" cy="854895"/>
          </a:xfrm>
          <a:prstGeom prst="wedgeRoundRectCallout">
            <a:avLst>
              <a:gd name="adj1" fmla="val -7057"/>
              <a:gd name="adj2" fmla="val 94556"/>
              <a:gd name="adj3" fmla="val 16667"/>
            </a:avLst>
          </a:prstGeom>
          <a:solidFill>
            <a:schemeClr val="accent5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ptr</a:t>
            </a:r>
            <a:r>
              <a:rPr lang="en-US" sz="2400" dirty="0" smtClean="0">
                <a:solidFill>
                  <a:schemeClr val="bg1"/>
                </a:solidFill>
              </a:rPr>
              <a:t> = 0x11223344</a:t>
            </a:r>
          </a:p>
        </p:txBody>
      </p:sp>
    </p:spTree>
    <p:extLst>
      <p:ext uri="{BB962C8B-B14F-4D97-AF65-F5344CB8AC3E}">
        <p14:creationId xmlns:p14="http://schemas.microsoft.com/office/powerpoint/2010/main" val="2778420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Cause: Table Lookups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Table lookups in standard APIs:</a:t>
            </a:r>
          </a:p>
          <a:p>
            <a:r>
              <a:rPr lang="en-US" b="1" dirty="0"/>
              <a:t>P</a:t>
            </a:r>
            <a:r>
              <a:rPr lang="en-US" b="1" dirty="0" smtClean="0"/>
              <a:t>arsing</a:t>
            </a:r>
            <a:r>
              <a:rPr lang="en-US" dirty="0" smtClean="0"/>
              <a:t>: </a:t>
            </a:r>
            <a:r>
              <a:rPr lang="en-US" dirty="0" err="1" smtClean="0"/>
              <a:t>sscanf</a:t>
            </a:r>
            <a:r>
              <a:rPr lang="en-US" dirty="0" smtClean="0"/>
              <a:t>, </a:t>
            </a:r>
            <a:r>
              <a:rPr lang="en-US" dirty="0" err="1" smtClean="0"/>
              <a:t>vfprintf</a:t>
            </a:r>
            <a:r>
              <a:rPr lang="en-US" dirty="0" smtClean="0"/>
              <a:t>, etc.</a:t>
            </a:r>
          </a:p>
          <a:p>
            <a:r>
              <a:rPr lang="en-US" b="1" dirty="0" smtClean="0"/>
              <a:t>Character test</a:t>
            </a:r>
            <a:r>
              <a:rPr lang="en-US" dirty="0" smtClean="0"/>
              <a:t>: </a:t>
            </a:r>
            <a:r>
              <a:rPr lang="en-US" dirty="0" err="1" smtClean="0"/>
              <a:t>isspace</a:t>
            </a:r>
            <a:r>
              <a:rPr lang="en-US" dirty="0" smtClean="0"/>
              <a:t>, </a:t>
            </a:r>
            <a:r>
              <a:rPr lang="en-US" dirty="0" err="1" smtClean="0"/>
              <a:t>isalpha</a:t>
            </a:r>
            <a:r>
              <a:rPr lang="en-US" dirty="0" smtClean="0"/>
              <a:t>, etc.</a:t>
            </a:r>
          </a:p>
          <a:p>
            <a:r>
              <a:rPr lang="en-US" b="1" dirty="0" smtClean="0"/>
              <a:t>Conversion</a:t>
            </a:r>
            <a:r>
              <a:rPr lang="en-US" dirty="0" smtClean="0"/>
              <a:t>: </a:t>
            </a:r>
            <a:r>
              <a:rPr lang="en-US" dirty="0" err="1" smtClean="0"/>
              <a:t>toupper</a:t>
            </a:r>
            <a:r>
              <a:rPr lang="en-US" dirty="0" smtClean="0"/>
              <a:t>, </a:t>
            </a:r>
            <a:r>
              <a:rPr lang="en-US" dirty="0" err="1" smtClean="0"/>
              <a:t>tolower</a:t>
            </a:r>
            <a:r>
              <a:rPr lang="en-US" dirty="0" smtClean="0"/>
              <a:t>, </a:t>
            </a:r>
            <a:r>
              <a:rPr lang="en-US" dirty="0" err="1" smtClean="0"/>
              <a:t>mbtowc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…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00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1: Concretization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Over</a:t>
            </a:r>
            <a:r>
              <a:rPr lang="en-US" b="1" i="1" dirty="0"/>
              <a:t>-</a:t>
            </a:r>
            <a:r>
              <a:rPr lang="en-US" b="1" i="1" dirty="0" smtClean="0"/>
              <a:t>constrained</a:t>
            </a:r>
          </a:p>
          <a:p>
            <a:r>
              <a:rPr lang="en-US" dirty="0" smtClean="0"/>
              <a:t>Misses </a:t>
            </a:r>
            <a:r>
              <a:rPr lang="en-US" dirty="0"/>
              <a:t>40% of exploits in our experiments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25846" y="1676401"/>
            <a:ext cx="4039966" cy="1324678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rtlCol="0" anchor="ctr" anchorCtr="1">
            <a:no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</a:rPr>
              <a:t>Π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mem</a:t>
            </a:r>
            <a:r>
              <a:rPr lang="en-US" sz="3200" dirty="0" smtClean="0">
                <a:solidFill>
                  <a:schemeClr val="bg1"/>
                </a:solidFill>
              </a:rPr>
              <a:t>[</a:t>
            </a:r>
            <a:r>
              <a:rPr lang="en-US" sz="3200" dirty="0" smtClean="0">
                <a:solidFill>
                  <a:schemeClr val="accent2"/>
                </a:solidFill>
              </a:rPr>
              <a:t>x</a:t>
            </a:r>
            <a:r>
              <a:rPr lang="en-US" sz="3200" dirty="0" smtClean="0">
                <a:solidFill>
                  <a:schemeClr val="bg1"/>
                </a:solidFill>
              </a:rPr>
              <a:t>] = 42 </a:t>
            </a:r>
            <a:r>
              <a:rPr lang="en-US" sz="3200" dirty="0" smtClean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3200" dirty="0" smtClean="0">
                <a:solidFill>
                  <a:schemeClr val="bg1"/>
                </a:solidFill>
                <a:latin typeface="Cambria"/>
                <a:ea typeface="ＭＳ ゴシック"/>
                <a:cs typeface="Cambria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Π</a:t>
            </a:r>
            <a:r>
              <a:rPr lang="en-US" sz="3200" dirty="0" smtClean="0">
                <a:solidFill>
                  <a:schemeClr val="bg1"/>
                </a:solidFill>
              </a:rPr>
              <a:t>’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83540" y="1676401"/>
            <a:ext cx="4034613" cy="1324678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tlCol="0" anchor="ctr" anchorCtr="1">
            <a:noAutofit/>
          </a:bodyPr>
          <a:lstStyle/>
          <a:p>
            <a:r>
              <a:rPr lang="en-US" sz="3200" dirty="0" err="1">
                <a:solidFill>
                  <a:schemeClr val="bg1"/>
                </a:solidFill>
              </a:rPr>
              <a:t>Π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x = 17</a:t>
            </a:r>
            <a:r>
              <a:rPr lang="en-US" sz="3200" dirty="0" smtClean="0">
                <a:solidFill>
                  <a:schemeClr val="accent2"/>
                </a:solidFill>
              </a:rPr>
              <a:t/>
            </a:r>
            <a:br>
              <a:rPr lang="en-US" sz="3200" dirty="0" smtClean="0">
                <a:solidFill>
                  <a:schemeClr val="accent2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mem</a:t>
            </a:r>
            <a:r>
              <a:rPr lang="en-US" sz="3200" dirty="0" smtClean="0">
                <a:solidFill>
                  <a:schemeClr val="bg1"/>
                </a:solidFill>
              </a:rPr>
              <a:t>[x] = 42 </a:t>
            </a:r>
            <a:r>
              <a:rPr lang="en-US" sz="3200" dirty="0" smtClean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Π</a:t>
            </a:r>
            <a:r>
              <a:rPr lang="en-US" sz="3200" dirty="0">
                <a:solidFill>
                  <a:schemeClr val="bg1"/>
                </a:solidFill>
              </a:rPr>
              <a:t>’</a:t>
            </a:r>
          </a:p>
        </p:txBody>
      </p:sp>
      <p:sp>
        <p:nvSpPr>
          <p:cNvPr id="7" name="Right Arrow 6"/>
          <p:cNvSpPr/>
          <p:nvPr/>
        </p:nvSpPr>
        <p:spPr>
          <a:xfrm>
            <a:off x="4291658" y="1933922"/>
            <a:ext cx="566036" cy="809636"/>
          </a:xfrm>
          <a:prstGeom prst="rightArrow">
            <a:avLst/>
          </a:prstGeom>
          <a:solidFill>
            <a:srgbClr val="E47932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788791"/>
              </p:ext>
            </p:extLst>
          </p:nvPr>
        </p:nvGraphicFramePr>
        <p:xfrm>
          <a:off x="3095705" y="3276600"/>
          <a:ext cx="2952591" cy="115824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89664"/>
                <a:gridCol w="2462927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accent5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✓</a:t>
                      </a:r>
                      <a:endParaRPr lang="en-US" sz="32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Solvable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accent1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3200" dirty="0" smtClean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Exploits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5906029" y="1890580"/>
            <a:ext cx="1174902" cy="428278"/>
          </a:xfrm>
          <a:prstGeom prst="rect">
            <a:avLst/>
          </a:prstGeom>
          <a:noFill/>
          <a:ln w="57150" cap="sq" cmpd="sng">
            <a:solidFill>
              <a:schemeClr val="accent2"/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446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1" animBg="1"/>
      <p:bldP spid="3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2: Fully Symbolic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29</a:t>
            </a:fld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2247900" y="1295400"/>
            <a:ext cx="4648200" cy="791279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</a:rPr>
              <a:t>Π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mem</a:t>
            </a:r>
            <a:r>
              <a:rPr lang="en-US" sz="3200" dirty="0">
                <a:solidFill>
                  <a:schemeClr val="bg1"/>
                </a:solidFill>
              </a:rPr>
              <a:t>[</a:t>
            </a:r>
            <a:r>
              <a:rPr lang="en-US" sz="3200" dirty="0">
                <a:solidFill>
                  <a:schemeClr val="accent2"/>
                </a:solidFill>
              </a:rPr>
              <a:t>x</a:t>
            </a:r>
            <a:r>
              <a:rPr lang="en-US" sz="3200" dirty="0">
                <a:solidFill>
                  <a:schemeClr val="bg1"/>
                </a:solidFill>
              </a:rPr>
              <a:t>] </a:t>
            </a:r>
            <a:r>
              <a:rPr lang="en-US" sz="3200" dirty="0" smtClean="0">
                <a:solidFill>
                  <a:schemeClr val="bg1"/>
                </a:solidFill>
              </a:rPr>
              <a:t>= 42 </a:t>
            </a:r>
            <a:r>
              <a:rPr lang="en-US" sz="3200" dirty="0" smtClean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Π</a:t>
            </a:r>
            <a:r>
              <a:rPr lang="en-US" sz="3200" dirty="0" smtClean="0">
                <a:solidFill>
                  <a:schemeClr val="bg1"/>
                </a:solidFill>
              </a:rPr>
              <a:t>’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 rot="5400000">
            <a:off x="4288982" y="2086321"/>
            <a:ext cx="566036" cy="809636"/>
          </a:xfrm>
          <a:prstGeom prst="rightArrow">
            <a:avLst/>
          </a:prstGeom>
          <a:solidFill>
            <a:srgbClr val="E47932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695000"/>
              </p:ext>
            </p:extLst>
          </p:nvPr>
        </p:nvGraphicFramePr>
        <p:xfrm>
          <a:off x="3095705" y="5029200"/>
          <a:ext cx="2952591" cy="115824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89664"/>
                <a:gridCol w="2462927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accent1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3200" dirty="0" smtClean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Solvable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accent5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✓</a:t>
                      </a:r>
                      <a:endParaRPr lang="en-US" sz="32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Exploits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685800" y="2895600"/>
            <a:ext cx="7772400" cy="1981200"/>
            <a:chOff x="1066800" y="3048000"/>
            <a:chExt cx="7772400" cy="1981200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grpSpPr>
        <p:sp>
          <p:nvSpPr>
            <p:cNvPr id="21" name="Rounded Rectangle 20"/>
            <p:cNvSpPr/>
            <p:nvPr/>
          </p:nvSpPr>
          <p:spPr>
            <a:xfrm>
              <a:off x="1066800" y="3048000"/>
              <a:ext cx="7772400" cy="1981200"/>
            </a:xfrm>
            <a:prstGeom prst="roundRect">
              <a:avLst/>
            </a:prstGeom>
            <a:solidFill>
              <a:schemeClr val="accent4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r>
                <a:rPr lang="en-US" sz="3200" dirty="0" err="1">
                  <a:solidFill>
                    <a:schemeClr val="bg1"/>
                  </a:solidFill>
                </a:rPr>
                <a:t>Π</a:t>
              </a:r>
              <a:r>
                <a:rPr lang="en-US" sz="3200" dirty="0">
                  <a:solidFill>
                    <a:schemeClr val="bg1"/>
                  </a:solidFill>
                </a:rPr>
                <a:t> </a:t>
              </a:r>
              <a:r>
                <a:rPr lang="en-US" sz="3200" dirty="0">
                  <a:solidFill>
                    <a:schemeClr val="bg1"/>
                  </a:solidFill>
                  <a:latin typeface="ＭＳ ゴシック"/>
                  <a:ea typeface="ＭＳ ゴシック"/>
                  <a:cs typeface="ＭＳ ゴシック"/>
                </a:rPr>
                <a:t>∧</a:t>
              </a:r>
              <a:r>
                <a:rPr lang="en-US" sz="3200" dirty="0">
                  <a:solidFill>
                    <a:schemeClr val="bg1"/>
                  </a:solidFill>
                </a:rPr>
                <a:t> </a:t>
              </a:r>
              <a:r>
                <a:rPr lang="en-US" sz="3200" dirty="0" err="1" smtClean="0">
                  <a:solidFill>
                    <a:schemeClr val="bg1"/>
                  </a:solidFill>
                </a:rPr>
                <a:t>mem</a:t>
              </a:r>
              <a:r>
                <a:rPr lang="en-US" sz="3200" dirty="0" smtClean="0">
                  <a:solidFill>
                    <a:schemeClr val="bg1"/>
                  </a:solidFill>
                </a:rPr>
                <a:t>[x] </a:t>
              </a:r>
              <a:r>
                <a:rPr lang="en-US" sz="3200" dirty="0">
                  <a:solidFill>
                    <a:schemeClr val="bg1"/>
                  </a:solidFill>
                </a:rPr>
                <a:t>= 42 </a:t>
              </a:r>
              <a:r>
                <a:rPr lang="en-US" sz="3200" dirty="0" smtClean="0">
                  <a:solidFill>
                    <a:schemeClr val="bg1"/>
                  </a:solidFill>
                </a:rPr>
                <a:t/>
              </a:r>
              <a:br>
                <a:rPr lang="en-US" sz="3200" dirty="0" smtClean="0">
                  <a:solidFill>
                    <a:schemeClr val="bg1"/>
                  </a:solidFill>
                </a:rPr>
              </a:br>
              <a:r>
                <a:rPr lang="en-US" sz="3200" dirty="0" smtClean="0">
                  <a:solidFill>
                    <a:schemeClr val="bg1"/>
                  </a:solidFill>
                  <a:latin typeface="ＭＳ ゴシック"/>
                  <a:ea typeface="ＭＳ ゴシック"/>
                  <a:cs typeface="ＭＳ ゴシック"/>
                </a:rPr>
                <a:t>∧</a:t>
              </a:r>
              <a:r>
                <a:rPr lang="en-US" sz="3200" dirty="0" smtClean="0">
                  <a:solidFill>
                    <a:schemeClr val="bg1"/>
                  </a:solidFill>
                </a:rPr>
                <a:t> </a:t>
              </a:r>
              <a:r>
                <a:rPr lang="en-US" sz="3200" dirty="0" err="1" smtClean="0">
                  <a:solidFill>
                    <a:schemeClr val="bg1"/>
                  </a:solidFill>
                </a:rPr>
                <a:t>mem</a:t>
              </a:r>
              <a:r>
                <a:rPr lang="en-US" sz="3200" dirty="0" smtClean="0">
                  <a:solidFill>
                    <a:schemeClr val="bg1"/>
                  </a:solidFill>
                </a:rPr>
                <a:t>[0] = v</a:t>
              </a:r>
              <a:r>
                <a:rPr lang="en-US" sz="3200" baseline="-25000" dirty="0" smtClean="0">
                  <a:solidFill>
                    <a:schemeClr val="bg1"/>
                  </a:solidFill>
                </a:rPr>
                <a:t>0 </a:t>
              </a:r>
              <a:r>
                <a:rPr lang="en-US" sz="3200" dirty="0" smtClean="0">
                  <a:solidFill>
                    <a:schemeClr val="bg1"/>
                  </a:solidFill>
                  <a:latin typeface="ＭＳ ゴシック"/>
                  <a:ea typeface="ＭＳ ゴシック"/>
                  <a:cs typeface="ＭＳ ゴシック"/>
                </a:rPr>
                <a:t>∧…∧</a:t>
              </a:r>
              <a:r>
                <a:rPr lang="en-US" sz="3200" baseline="-25000" dirty="0">
                  <a:solidFill>
                    <a:schemeClr val="bg1"/>
                  </a:solidFill>
                </a:rPr>
                <a:t> </a:t>
              </a:r>
              <a:r>
                <a:rPr lang="en-US" sz="3200" dirty="0" err="1" smtClean="0">
                  <a:solidFill>
                    <a:schemeClr val="bg1"/>
                  </a:solidFill>
                </a:rPr>
                <a:t>mem</a:t>
              </a:r>
              <a:r>
                <a:rPr lang="en-US" sz="3200" dirty="0" smtClean="0">
                  <a:solidFill>
                    <a:schemeClr val="bg1"/>
                  </a:solidFill>
                </a:rPr>
                <a:t>[2</a:t>
              </a:r>
              <a:r>
                <a:rPr lang="en-US" sz="3200" baseline="30000" dirty="0" smtClean="0">
                  <a:solidFill>
                    <a:schemeClr val="bg1"/>
                  </a:solidFill>
                </a:rPr>
                <a:t>32</a:t>
              </a:r>
              <a:r>
                <a:rPr lang="en-US" sz="3200" dirty="0">
                  <a:solidFill>
                    <a:schemeClr val="bg1"/>
                  </a:solidFill>
                </a:rPr>
                <a:t>-1</a:t>
              </a:r>
              <a:r>
                <a:rPr lang="en-US" sz="3200" dirty="0" smtClean="0">
                  <a:solidFill>
                    <a:schemeClr val="bg1"/>
                  </a:solidFill>
                </a:rPr>
                <a:t>] </a:t>
              </a:r>
              <a:r>
                <a:rPr lang="en-US" sz="3200" dirty="0">
                  <a:solidFill>
                    <a:schemeClr val="bg1"/>
                  </a:solidFill>
                </a:rPr>
                <a:t>= </a:t>
              </a:r>
              <a:r>
                <a:rPr lang="en-US" sz="3200" dirty="0" smtClean="0">
                  <a:solidFill>
                    <a:schemeClr val="bg1"/>
                  </a:solidFill>
                </a:rPr>
                <a:t>v</a:t>
              </a:r>
              <a:r>
                <a:rPr lang="en-US" sz="3200" baseline="-25000" dirty="0" smtClean="0">
                  <a:solidFill>
                    <a:schemeClr val="bg1"/>
                  </a:solidFill>
                </a:rPr>
                <a:t>2</a:t>
              </a:r>
              <a:r>
                <a:rPr lang="en-US" sz="2400" baseline="-9000" dirty="0" smtClean="0">
                  <a:solidFill>
                    <a:schemeClr val="bg1"/>
                  </a:solidFill>
                </a:rPr>
                <a:t>32</a:t>
              </a:r>
              <a:r>
                <a:rPr lang="en-US" sz="3200" baseline="-25000" dirty="0">
                  <a:solidFill>
                    <a:schemeClr val="bg1"/>
                  </a:solidFill>
                </a:rPr>
                <a:t>-1</a:t>
              </a:r>
              <a:r>
                <a:rPr lang="en-US" sz="3200" dirty="0" smtClean="0">
                  <a:solidFill>
                    <a:schemeClr val="bg1"/>
                  </a:solidFill>
                </a:rPr>
                <a:t/>
              </a:r>
              <a:br>
                <a:rPr lang="en-US" sz="3200" dirty="0" smtClean="0">
                  <a:solidFill>
                    <a:schemeClr val="bg1"/>
                  </a:solidFill>
                </a:rPr>
              </a:br>
              <a:r>
                <a:rPr lang="en-US" sz="3200" dirty="0" smtClean="0">
                  <a:solidFill>
                    <a:schemeClr val="bg1"/>
                  </a:solidFill>
                  <a:latin typeface="ＭＳ ゴシック"/>
                  <a:ea typeface="ＭＳ ゴシック"/>
                  <a:cs typeface="ＭＳ ゴシック"/>
                </a:rPr>
                <a:t>∧</a:t>
              </a:r>
              <a:r>
                <a:rPr lang="en-US" sz="3200" dirty="0" smtClean="0">
                  <a:solidFill>
                    <a:schemeClr val="bg1"/>
                  </a:solidFill>
                </a:rPr>
                <a:t> </a:t>
              </a:r>
              <a:r>
                <a:rPr lang="en-US" sz="3200" dirty="0" err="1" smtClean="0">
                  <a:solidFill>
                    <a:schemeClr val="bg1"/>
                  </a:solidFill>
                </a:rPr>
                <a:t>Π</a:t>
              </a:r>
              <a:r>
                <a:rPr lang="en-US" sz="3200" dirty="0" smtClean="0">
                  <a:solidFill>
                    <a:schemeClr val="bg1"/>
                  </a:solidFill>
                </a:rPr>
                <a:t>’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295400" y="3838922"/>
              <a:ext cx="7361868" cy="502920"/>
            </a:xfrm>
            <a:prstGeom prst="rect">
              <a:avLst/>
            </a:prstGeom>
            <a:noFill/>
            <a:ln w="57150" cap="sq" cmpd="sng">
              <a:solidFill>
                <a:schemeClr val="accent2"/>
              </a:solidFill>
              <a:prstDash val="solid"/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8027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Automatic Exploit Generation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7545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Automatically </a:t>
            </a:r>
            <a:r>
              <a:rPr lang="en-US" b="1" u="sng" dirty="0"/>
              <a:t>Find Bugs</a:t>
            </a:r>
            <a:r>
              <a:rPr lang="en-US" b="1" dirty="0"/>
              <a:t> &amp; Generate Exploits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</a:t>
            </a:fld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609600" y="2368096"/>
            <a:ext cx="3886200" cy="1447800"/>
          </a:xfrm>
          <a:prstGeom prst="wedgeRoundRectCallout">
            <a:avLst>
              <a:gd name="adj1" fmla="val 33148"/>
              <a:gd name="adj2" fmla="val -75467"/>
              <a:gd name="adj3" fmla="val 16667"/>
            </a:avLst>
          </a:prstGeom>
          <a:solidFill>
            <a:schemeClr val="accent1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Explore Program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525659" y="2915070"/>
            <a:ext cx="1672009" cy="1902224"/>
            <a:chOff x="6401141" y="2915070"/>
            <a:chExt cx="1672009" cy="1902224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1141" y="3505179"/>
              <a:ext cx="452135" cy="542562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9592" y="3776460"/>
              <a:ext cx="452135" cy="542562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8167" y="2915070"/>
              <a:ext cx="452135" cy="54256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9433" y="4274732"/>
              <a:ext cx="452135" cy="542562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1015" y="3186351"/>
              <a:ext cx="452135" cy="542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8511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90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Path predicate (</a:t>
            </a:r>
            <a:r>
              <a:rPr lang="el-GR" dirty="0" smtClean="0"/>
              <a:t>Π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constrains</a:t>
            </a:r>
            <a:r>
              <a:rPr lang="en-US" b="1" i="1" dirty="0" smtClean="0"/>
              <a:t> range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symbolic memory</a:t>
            </a:r>
            <a:br>
              <a:rPr lang="en-US" dirty="0" smtClean="0"/>
            </a:br>
            <a:r>
              <a:rPr lang="en-US" dirty="0" smtClean="0"/>
              <a:t>accesses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869791" y="1351007"/>
            <a:ext cx="4347958" cy="3936072"/>
            <a:chOff x="4225345" y="1066800"/>
            <a:chExt cx="4347958" cy="3936072"/>
          </a:xfrm>
        </p:grpSpPr>
        <p:sp>
          <p:nvSpPr>
            <p:cNvPr id="8" name="Rounded Rectangle 7"/>
            <p:cNvSpPr/>
            <p:nvPr/>
          </p:nvSpPr>
          <p:spPr>
            <a:xfrm>
              <a:off x="4225345" y="4211593"/>
              <a:ext cx="2180010" cy="791279"/>
            </a:xfrm>
            <a:prstGeom prst="roundRect">
              <a:avLst/>
            </a:prstGeom>
            <a:solidFill>
              <a:schemeClr val="accent4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y =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mem</a:t>
              </a:r>
              <a:r>
                <a:rPr lang="en-US" sz="2400" dirty="0">
                  <a:solidFill>
                    <a:schemeClr val="bg1"/>
                  </a:solidFill>
                </a:rPr>
                <a:t>[</a:t>
              </a:r>
              <a:r>
                <a:rPr lang="en-US" sz="2400" dirty="0">
                  <a:solidFill>
                    <a:schemeClr val="accent2"/>
                  </a:solidFill>
                </a:rPr>
                <a:t>x</a:t>
              </a:r>
              <a:r>
                <a:rPr lang="en-US" sz="2400" dirty="0">
                  <a:solidFill>
                    <a:schemeClr val="bg1"/>
                  </a:solidFill>
                </a:rPr>
                <a:t>]</a:t>
              </a:r>
            </a:p>
          </p:txBody>
        </p:sp>
        <p:cxnSp>
          <p:nvCxnSpPr>
            <p:cNvPr id="15" name="Straight Arrow Connector 14"/>
            <p:cNvCxnSpPr>
              <a:stCxn id="30" idx="2"/>
              <a:endCxn id="29" idx="0"/>
            </p:cNvCxnSpPr>
            <p:nvPr/>
          </p:nvCxnSpPr>
          <p:spPr>
            <a:xfrm>
              <a:off x="6915982" y="1600200"/>
              <a:ext cx="0" cy="401593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6160132" y="2535192"/>
              <a:ext cx="755855" cy="1041989"/>
              <a:chOff x="5973601" y="1649967"/>
              <a:chExt cx="458594" cy="523220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5973601" y="1649967"/>
                <a:ext cx="407983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f</a:t>
                </a:r>
              </a:p>
            </p:txBody>
          </p:sp>
          <p:cxnSp>
            <p:nvCxnSpPr>
              <p:cNvPr id="18" name="Straight Arrow Connector 17"/>
              <p:cNvCxnSpPr>
                <a:stCxn id="29" idx="2"/>
                <a:endCxn id="45" idx="0"/>
              </p:cNvCxnSpPr>
              <p:nvPr/>
            </p:nvCxnSpPr>
            <p:spPr>
              <a:xfrm flipH="1">
                <a:off x="6019905" y="1653029"/>
                <a:ext cx="412290" cy="303041"/>
              </a:xfrm>
              <a:prstGeom prst="straightConnector1">
                <a:avLst/>
              </a:prstGeom>
              <a:ln w="381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/>
            <p:cNvGrpSpPr/>
            <p:nvPr/>
          </p:nvGrpSpPr>
          <p:grpSpPr>
            <a:xfrm>
              <a:off x="6915982" y="2541292"/>
              <a:ext cx="1657321" cy="593325"/>
              <a:chOff x="6558173" y="1659141"/>
              <a:chExt cx="2341059" cy="224754"/>
            </a:xfrm>
          </p:grpSpPr>
          <p:cxnSp>
            <p:nvCxnSpPr>
              <p:cNvPr id="20" name="Straight Arrow Connector 19"/>
              <p:cNvCxnSpPr>
                <a:stCxn id="29" idx="2"/>
              </p:cNvCxnSpPr>
              <p:nvPr/>
            </p:nvCxnSpPr>
            <p:spPr>
              <a:xfrm>
                <a:off x="6558173" y="1659141"/>
                <a:ext cx="1066158" cy="224754"/>
              </a:xfrm>
              <a:prstGeom prst="straightConnector1">
                <a:avLst/>
              </a:prstGeom>
              <a:ln w="381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7301422" y="1660688"/>
                <a:ext cx="1597810" cy="198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t</a:t>
                </a:r>
                <a:endParaRPr lang="en-US" sz="2800" dirty="0"/>
              </a:p>
            </p:txBody>
          </p:sp>
        </p:grpSp>
        <p:sp>
          <p:nvSpPr>
            <p:cNvPr id="29" name="Rounded Rectangle 28"/>
            <p:cNvSpPr/>
            <p:nvPr/>
          </p:nvSpPr>
          <p:spPr>
            <a:xfrm>
              <a:off x="5938874" y="2001793"/>
              <a:ext cx="1954216" cy="539496"/>
            </a:xfrm>
            <a:prstGeom prst="roundRect">
              <a:avLst/>
            </a:prstGeom>
            <a:solidFill>
              <a:schemeClr val="accent4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FE"/>
                  </a:solidFill>
                </a:rPr>
                <a:t>x &lt;= 42</a:t>
              </a:r>
              <a:endParaRPr lang="en-US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5387359" y="1066800"/>
              <a:ext cx="3057246" cy="533400"/>
            </a:xfrm>
            <a:prstGeom prst="roundRect">
              <a:avLst/>
            </a:prstGeom>
            <a:solidFill>
              <a:schemeClr val="accent4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FE"/>
                  </a:solidFill>
                </a:rPr>
                <a:t>x can be anything</a:t>
              </a:r>
              <a:endParaRPr lang="en-US" sz="2400" dirty="0" smtClean="0">
                <a:solidFill>
                  <a:schemeClr val="tx1"/>
                </a:solidFill>
              </a:endParaRPr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5041869" y="3678193"/>
              <a:ext cx="1194575" cy="533400"/>
              <a:chOff x="6836921" y="674173"/>
              <a:chExt cx="1540574" cy="750709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6836921" y="674173"/>
                <a:ext cx="737010" cy="736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   f                    </a:t>
                </a:r>
                <a:endParaRPr lang="en-US" sz="2800" dirty="0"/>
              </a:p>
            </p:txBody>
          </p:sp>
          <p:cxnSp>
            <p:nvCxnSpPr>
              <p:cNvPr id="49" name="Straight Arrow Connector 48"/>
              <p:cNvCxnSpPr>
                <a:stCxn id="45" idx="2"/>
              </p:cNvCxnSpPr>
              <p:nvPr/>
            </p:nvCxnSpPr>
            <p:spPr>
              <a:xfrm flipH="1">
                <a:off x="7475659" y="682753"/>
                <a:ext cx="901836" cy="742129"/>
              </a:xfrm>
              <a:prstGeom prst="straightConnector1">
                <a:avLst/>
              </a:prstGeom>
              <a:ln w="381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49"/>
            <p:cNvGrpSpPr/>
            <p:nvPr/>
          </p:nvGrpSpPr>
          <p:grpSpPr>
            <a:xfrm>
              <a:off x="6236451" y="3678194"/>
              <a:ext cx="1205701" cy="614108"/>
              <a:chOff x="8475759" y="682048"/>
              <a:chExt cx="1554920" cy="864294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8777950" y="682048"/>
                <a:ext cx="1252729" cy="736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     t    </a:t>
                </a:r>
                <a:endParaRPr lang="en-US" sz="2800" dirty="0"/>
              </a:p>
            </p:txBody>
          </p:sp>
          <p:cxnSp>
            <p:nvCxnSpPr>
              <p:cNvPr id="52" name="Straight Arrow Connector 51"/>
              <p:cNvCxnSpPr>
                <a:stCxn id="45" idx="2"/>
              </p:cNvCxnSpPr>
              <p:nvPr/>
            </p:nvCxnSpPr>
            <p:spPr>
              <a:xfrm>
                <a:off x="8475759" y="690627"/>
                <a:ext cx="1260119" cy="855715"/>
              </a:xfrm>
              <a:prstGeom prst="straightConnector1">
                <a:avLst/>
              </a:prstGeom>
              <a:ln w="381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Rounded Rectangle 44"/>
            <p:cNvSpPr/>
            <p:nvPr/>
          </p:nvSpPr>
          <p:spPr>
            <a:xfrm>
              <a:off x="5259338" y="3144793"/>
              <a:ext cx="1954216" cy="539496"/>
            </a:xfrm>
            <a:prstGeom prst="roundRect">
              <a:avLst/>
            </a:prstGeom>
            <a:solidFill>
              <a:schemeClr val="accent4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FE"/>
                  </a:solidFill>
                </a:rPr>
                <a:t>x</a:t>
              </a:r>
              <a:r>
                <a:rPr lang="en-US" sz="2400" dirty="0" smtClean="0">
                  <a:solidFill>
                    <a:srgbClr val="FFFFFE"/>
                  </a:solidFill>
                </a:rPr>
                <a:t> &gt;= 50</a:t>
              </a:r>
              <a:endParaRPr lang="en-US" sz="2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6" name="Freeform 5"/>
          <p:cNvSpPr/>
          <p:nvPr/>
        </p:nvSpPr>
        <p:spPr>
          <a:xfrm>
            <a:off x="3942006" y="1828800"/>
            <a:ext cx="2534994" cy="3373393"/>
          </a:xfrm>
          <a:custGeom>
            <a:avLst/>
            <a:gdLst>
              <a:gd name="connsiteX0" fmla="*/ 1912470 w 3175657"/>
              <a:gd name="connsiteY0" fmla="*/ 0 h 4826000"/>
              <a:gd name="connsiteX1" fmla="*/ 1942353 w 3175657"/>
              <a:gd name="connsiteY1" fmla="*/ 612589 h 4826000"/>
              <a:gd name="connsiteX2" fmla="*/ 3167529 w 3175657"/>
              <a:gd name="connsiteY2" fmla="*/ 1329765 h 4826000"/>
              <a:gd name="connsiteX3" fmla="*/ 1255059 w 3175657"/>
              <a:gd name="connsiteY3" fmla="*/ 2958353 h 4826000"/>
              <a:gd name="connsiteX4" fmla="*/ 0 w 3175657"/>
              <a:gd name="connsiteY4" fmla="*/ 4826000 h 4826000"/>
              <a:gd name="connsiteX0" fmla="*/ 1912470 w 3175154"/>
              <a:gd name="connsiteY0" fmla="*/ 0 h 4826000"/>
              <a:gd name="connsiteX1" fmla="*/ 3167529 w 3175154"/>
              <a:gd name="connsiteY1" fmla="*/ 1329765 h 4826000"/>
              <a:gd name="connsiteX2" fmla="*/ 1255059 w 3175154"/>
              <a:gd name="connsiteY2" fmla="*/ 2958353 h 4826000"/>
              <a:gd name="connsiteX3" fmla="*/ 0 w 3175154"/>
              <a:gd name="connsiteY3" fmla="*/ 4826000 h 4826000"/>
              <a:gd name="connsiteX0" fmla="*/ 3079003 w 3343048"/>
              <a:gd name="connsiteY0" fmla="*/ 0 h 4766927"/>
              <a:gd name="connsiteX1" fmla="*/ 3167529 w 3343048"/>
              <a:gd name="connsiteY1" fmla="*/ 1270692 h 4766927"/>
              <a:gd name="connsiteX2" fmla="*/ 1255059 w 3343048"/>
              <a:gd name="connsiteY2" fmla="*/ 2899280 h 4766927"/>
              <a:gd name="connsiteX3" fmla="*/ 0 w 3343048"/>
              <a:gd name="connsiteY3" fmla="*/ 4766927 h 4766927"/>
              <a:gd name="connsiteX0" fmla="*/ 3079003 w 3351974"/>
              <a:gd name="connsiteY0" fmla="*/ 0 h 4766927"/>
              <a:gd name="connsiteX1" fmla="*/ 3167529 w 3351974"/>
              <a:gd name="connsiteY1" fmla="*/ 1270692 h 4766927"/>
              <a:gd name="connsiteX2" fmla="*/ 1255059 w 3351974"/>
              <a:gd name="connsiteY2" fmla="*/ 2899280 h 4766927"/>
              <a:gd name="connsiteX3" fmla="*/ 0 w 3351974"/>
              <a:gd name="connsiteY3" fmla="*/ 4766927 h 4766927"/>
              <a:gd name="connsiteX0" fmla="*/ 3079003 w 3167529"/>
              <a:gd name="connsiteY0" fmla="*/ 0 h 4766927"/>
              <a:gd name="connsiteX1" fmla="*/ 3167529 w 3167529"/>
              <a:gd name="connsiteY1" fmla="*/ 1270692 h 4766927"/>
              <a:gd name="connsiteX2" fmla="*/ 1255059 w 3167529"/>
              <a:gd name="connsiteY2" fmla="*/ 2899280 h 4766927"/>
              <a:gd name="connsiteX3" fmla="*/ 0 w 3167529"/>
              <a:gd name="connsiteY3" fmla="*/ 4766927 h 4766927"/>
              <a:gd name="connsiteX0" fmla="*/ 3256198 w 3334455"/>
              <a:gd name="connsiteY0" fmla="*/ 0 h 4752159"/>
              <a:gd name="connsiteX1" fmla="*/ 3167529 w 3334455"/>
              <a:gd name="connsiteY1" fmla="*/ 1255924 h 4752159"/>
              <a:gd name="connsiteX2" fmla="*/ 1255059 w 3334455"/>
              <a:gd name="connsiteY2" fmla="*/ 2884512 h 4752159"/>
              <a:gd name="connsiteX3" fmla="*/ 0 w 3334455"/>
              <a:gd name="connsiteY3" fmla="*/ 4752159 h 4752159"/>
              <a:gd name="connsiteX0" fmla="*/ 3256198 w 3361195"/>
              <a:gd name="connsiteY0" fmla="*/ 0 h 4752159"/>
              <a:gd name="connsiteX1" fmla="*/ 3167529 w 3361195"/>
              <a:gd name="connsiteY1" fmla="*/ 1255924 h 4752159"/>
              <a:gd name="connsiteX2" fmla="*/ 1255059 w 3361195"/>
              <a:gd name="connsiteY2" fmla="*/ 2884512 h 4752159"/>
              <a:gd name="connsiteX3" fmla="*/ 0 w 3361195"/>
              <a:gd name="connsiteY3" fmla="*/ 4752159 h 4752159"/>
              <a:gd name="connsiteX0" fmla="*/ 3256198 w 3392671"/>
              <a:gd name="connsiteY0" fmla="*/ 48749 h 4800908"/>
              <a:gd name="connsiteX1" fmla="*/ 3364737 w 3392671"/>
              <a:gd name="connsiteY1" fmla="*/ 109668 h 4800908"/>
              <a:gd name="connsiteX2" fmla="*/ 3167529 w 3392671"/>
              <a:gd name="connsiteY2" fmla="*/ 1304673 h 4800908"/>
              <a:gd name="connsiteX3" fmla="*/ 1255059 w 3392671"/>
              <a:gd name="connsiteY3" fmla="*/ 2933261 h 4800908"/>
              <a:gd name="connsiteX4" fmla="*/ 0 w 3392671"/>
              <a:gd name="connsiteY4" fmla="*/ 4800908 h 4800908"/>
              <a:gd name="connsiteX0" fmla="*/ 3256198 w 3373194"/>
              <a:gd name="connsiteY0" fmla="*/ 48749 h 4800908"/>
              <a:gd name="connsiteX1" fmla="*/ 3364737 w 3373194"/>
              <a:gd name="connsiteY1" fmla="*/ 109668 h 4800908"/>
              <a:gd name="connsiteX2" fmla="*/ 3167529 w 3373194"/>
              <a:gd name="connsiteY2" fmla="*/ 1304673 h 4800908"/>
              <a:gd name="connsiteX3" fmla="*/ 1255059 w 3373194"/>
              <a:gd name="connsiteY3" fmla="*/ 2933261 h 4800908"/>
              <a:gd name="connsiteX4" fmla="*/ 0 w 3373194"/>
              <a:gd name="connsiteY4" fmla="*/ 4800908 h 4800908"/>
              <a:gd name="connsiteX0" fmla="*/ 3364737 w 3373194"/>
              <a:gd name="connsiteY0" fmla="*/ 0 h 4691240"/>
              <a:gd name="connsiteX1" fmla="*/ 3167529 w 3373194"/>
              <a:gd name="connsiteY1" fmla="*/ 1195005 h 4691240"/>
              <a:gd name="connsiteX2" fmla="*/ 1255059 w 3373194"/>
              <a:gd name="connsiteY2" fmla="*/ 2823593 h 4691240"/>
              <a:gd name="connsiteX3" fmla="*/ 0 w 3373194"/>
              <a:gd name="connsiteY3" fmla="*/ 4691240 h 4691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3194" h="4691240">
                <a:moveTo>
                  <a:pt x="3364737" y="0"/>
                </a:moveTo>
                <a:cubicBezTo>
                  <a:pt x="3349959" y="209321"/>
                  <a:pt x="3460077" y="650565"/>
                  <a:pt x="3167529" y="1195005"/>
                </a:cubicBezTo>
                <a:cubicBezTo>
                  <a:pt x="2874981" y="1739445"/>
                  <a:pt x="1782980" y="2240887"/>
                  <a:pt x="1255059" y="2823593"/>
                </a:cubicBezTo>
                <a:cubicBezTo>
                  <a:pt x="727138" y="3406299"/>
                  <a:pt x="0" y="4691240"/>
                  <a:pt x="0" y="4691240"/>
                </a:cubicBezTo>
              </a:path>
            </a:pathLst>
          </a:custGeom>
          <a:ln w="76200" cmpd="sng">
            <a:solidFill>
              <a:schemeClr val="accent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623490" y="6276501"/>
            <a:ext cx="0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sz="3200" dirty="0" smtClean="0"/>
          </a:p>
        </p:txBody>
      </p:sp>
      <p:sp>
        <p:nvSpPr>
          <p:cNvPr id="55" name="Content Placeholder 10"/>
          <p:cNvSpPr txBox="1">
            <a:spLocks/>
          </p:cNvSpPr>
          <p:nvPr/>
        </p:nvSpPr>
        <p:spPr>
          <a:xfrm>
            <a:off x="506990" y="5273975"/>
            <a:ext cx="8179810" cy="12030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635000" indent="-2921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914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1320800" indent="-1778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Use symbolic execution state to:</a:t>
            </a:r>
            <a:br>
              <a:rPr lang="en-US" sz="2800" dirty="0" smtClean="0"/>
            </a:br>
            <a:r>
              <a:rPr lang="en-US" sz="2800" b="1" dirty="0" smtClean="0"/>
              <a:t>Step 1: </a:t>
            </a:r>
            <a:r>
              <a:rPr lang="en-US" sz="2800" dirty="0" smtClean="0"/>
              <a:t>Bound memory addresses referenced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 smtClean="0"/>
              <a:t>Step 2: </a:t>
            </a:r>
            <a:r>
              <a:rPr lang="en-US" sz="2800" dirty="0" smtClean="0"/>
              <a:t>Make search tree for memory address values</a:t>
            </a:r>
            <a:endParaRPr lang="en-US" sz="2800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57200" y="3861388"/>
            <a:ext cx="2819400" cy="863012"/>
          </a:xfrm>
          <a:prstGeom prst="wedgeRoundRectCallout">
            <a:avLst>
              <a:gd name="adj1" fmla="val 71472"/>
              <a:gd name="adj2" fmla="val 40194"/>
              <a:gd name="adj3" fmla="val 16667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</a:rPr>
              <a:t>Π</a:t>
            </a:r>
            <a:r>
              <a:rPr lang="en-US" sz="2800" dirty="0" smtClean="0">
                <a:solidFill>
                  <a:schemeClr val="bg1"/>
                </a:solidFill>
              </a:rPr>
              <a:t>  42 &lt; x &lt; 50</a:t>
            </a:r>
          </a:p>
        </p:txBody>
      </p:sp>
    </p:spTree>
    <p:extLst>
      <p:ext uri="{BB962C8B-B14F-4D97-AF65-F5344CB8AC3E}">
        <p14:creationId xmlns:p14="http://schemas.microsoft.com/office/powerpoint/2010/main" val="4064208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5" grpId="0" build="p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 — Find Bounds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628900" y="1219200"/>
            <a:ext cx="3886200" cy="791279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</a:rPr>
              <a:t>mem</a:t>
            </a:r>
            <a:r>
              <a:rPr lang="en-US" sz="3200" dirty="0" smtClean="0">
                <a:solidFill>
                  <a:schemeClr val="bg1"/>
                </a:solidFill>
              </a:rPr>
              <a:t>[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accent2"/>
                </a:solidFill>
              </a:rPr>
              <a:t>x &amp; 0xff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]</a:t>
            </a:r>
            <a:endParaRPr lang="en-US" sz="3200" dirty="0">
              <a:solidFill>
                <a:schemeClr val="bg1"/>
              </a:solidFill>
            </a:endParaRPr>
          </a:p>
        </p:txBody>
      </p:sp>
      <p:cxnSp>
        <p:nvCxnSpPr>
          <p:cNvPr id="7" name="Straight Arrow Connector 6"/>
          <p:cNvCxnSpPr>
            <a:endCxn id="24" idx="0"/>
          </p:cNvCxnSpPr>
          <p:nvPr/>
        </p:nvCxnSpPr>
        <p:spPr>
          <a:xfrm flipH="1">
            <a:off x="4572001" y="2010479"/>
            <a:ext cx="381004" cy="508586"/>
          </a:xfrm>
          <a:prstGeom prst="straightConnector1">
            <a:avLst/>
          </a:prstGeom>
          <a:ln w="76200" cmpd="sng"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55421" y="1905000"/>
            <a:ext cx="1504838" cy="0"/>
          </a:xfrm>
          <a:prstGeom prst="line">
            <a:avLst/>
          </a:prstGeom>
          <a:ln w="76200" cmpd="sng">
            <a:solidFill>
              <a:schemeClr val="accent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7201" y="3657600"/>
            <a:ext cx="838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Value Set Analysis</a:t>
            </a:r>
            <a:r>
              <a:rPr lang="en-US" sz="2800" baseline="30000" dirty="0" smtClean="0"/>
              <a:t>1</a:t>
            </a:r>
            <a:r>
              <a:rPr lang="en-US" sz="2800" dirty="0" smtClean="0"/>
              <a:t> provides initial bounds</a:t>
            </a:r>
            <a:endParaRPr lang="en-US" sz="2800" dirty="0"/>
          </a:p>
          <a:p>
            <a:pPr marL="914400" lvl="1" indent="-457200">
              <a:buFont typeface="Arial"/>
              <a:buChar char="•"/>
            </a:pPr>
            <a:r>
              <a:rPr lang="en-US" sz="2800" dirty="0" smtClean="0"/>
              <a:t>Over-approximation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Query solver to refine bounds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2087987" y="2519065"/>
            <a:ext cx="4968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Lowerbound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0, </a:t>
            </a:r>
            <a:r>
              <a:rPr lang="en-US" sz="2400" dirty="0" err="1" smtClean="0"/>
              <a:t>Upperbound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0xff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" y="6536938"/>
            <a:ext cx="5521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595A5A"/>
                </a:solidFill>
              </a:rPr>
              <a:t>[1] </a:t>
            </a:r>
            <a:r>
              <a:rPr lang="en-US" sz="1200" dirty="0" err="1" smtClean="0"/>
              <a:t>Balakrishnan</a:t>
            </a:r>
            <a:r>
              <a:rPr lang="en-US" sz="1200" dirty="0" smtClean="0">
                <a:solidFill>
                  <a:srgbClr val="595A5A"/>
                </a:solidFill>
              </a:rPr>
              <a:t> </a:t>
            </a:r>
            <a:r>
              <a:rPr lang="en-US" sz="1200" i="1" dirty="0" smtClean="0">
                <a:solidFill>
                  <a:srgbClr val="595A5A"/>
                </a:solidFill>
              </a:rPr>
              <a:t>et al</a:t>
            </a:r>
            <a:r>
              <a:rPr lang="en-US" sz="1200" dirty="0" smtClean="0">
                <a:solidFill>
                  <a:srgbClr val="595A5A"/>
                </a:solidFill>
              </a:rPr>
              <a:t>., Analyzing memory accesses in x86 </a:t>
            </a:r>
            <a:r>
              <a:rPr lang="en-US" sz="1200" dirty="0" err="1" smtClean="0">
                <a:solidFill>
                  <a:srgbClr val="595A5A"/>
                </a:solidFill>
              </a:rPr>
              <a:t>executables</a:t>
            </a:r>
            <a:r>
              <a:rPr lang="en-US" sz="1200" dirty="0" smtClean="0">
                <a:solidFill>
                  <a:srgbClr val="595A5A"/>
                </a:solidFill>
              </a:rPr>
              <a:t>, ICCC 2004</a:t>
            </a:r>
            <a:endParaRPr lang="en-US" sz="1200" dirty="0">
              <a:solidFill>
                <a:srgbClr val="595A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272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uiExpand="1" build="p"/>
      <p:bldP spid="24" grpId="0"/>
      <p:bldP spid="2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ight Arrow 38"/>
          <p:cNvSpPr/>
          <p:nvPr/>
        </p:nvSpPr>
        <p:spPr>
          <a:xfrm>
            <a:off x="4291658" y="1295400"/>
            <a:ext cx="566036" cy="809636"/>
          </a:xfrm>
          <a:prstGeom prst="rightArrow">
            <a:avLst/>
          </a:prstGeom>
          <a:solidFill>
            <a:srgbClr val="E47932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2 — Index Search Tree Construction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28600" y="1254536"/>
            <a:ext cx="3886200" cy="791279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y</a:t>
            </a:r>
            <a:r>
              <a:rPr lang="en-US" sz="3200" dirty="0" smtClean="0">
                <a:solidFill>
                  <a:schemeClr val="bg1"/>
                </a:solidFill>
              </a:rPr>
              <a:t> = </a:t>
            </a:r>
            <a:r>
              <a:rPr lang="en-US" sz="3200" dirty="0" err="1" smtClean="0">
                <a:solidFill>
                  <a:schemeClr val="bg1"/>
                </a:solidFill>
              </a:rPr>
              <a:t>mem</a:t>
            </a:r>
            <a:r>
              <a:rPr lang="en-US" sz="3200" dirty="0" smtClean="0">
                <a:solidFill>
                  <a:schemeClr val="bg1"/>
                </a:solidFill>
              </a:rPr>
              <a:t>[</a:t>
            </a:r>
            <a:r>
              <a:rPr lang="en-US" sz="3200" dirty="0" smtClean="0">
                <a:solidFill>
                  <a:schemeClr val="accent2"/>
                </a:solidFill>
              </a:rPr>
              <a:t>x</a:t>
            </a:r>
            <a:r>
              <a:rPr lang="en-US" sz="3200" dirty="0" smtClean="0">
                <a:solidFill>
                  <a:schemeClr val="bg1"/>
                </a:solidFill>
              </a:rPr>
              <a:t>]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5029200" y="1066800"/>
            <a:ext cx="3886200" cy="595997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if x = 1 then y = 10</a:t>
            </a:r>
            <a:endParaRPr lang="en-US" sz="3200" dirty="0">
              <a:solidFill>
                <a:schemeClr val="bg1"/>
              </a:solidFill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3033941" y="3200400"/>
            <a:ext cx="2133600" cy="3338749"/>
            <a:chOff x="3276600" y="3200400"/>
            <a:chExt cx="2133600" cy="3338749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3276600" y="3810000"/>
              <a:ext cx="0" cy="2601583"/>
            </a:xfrm>
            <a:prstGeom prst="line">
              <a:avLst/>
            </a:prstGeom>
            <a:ln w="76200" cmpd="sng">
              <a:solidFill>
                <a:schemeClr val="accent1"/>
              </a:solidFill>
              <a:prstDash val="dot"/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419600" y="3200400"/>
              <a:ext cx="0" cy="3338749"/>
            </a:xfrm>
            <a:prstGeom prst="line">
              <a:avLst/>
            </a:prstGeom>
            <a:ln w="76200" cmpd="sng">
              <a:solidFill>
                <a:schemeClr val="accent1"/>
              </a:solidFill>
              <a:prstDash val="dot"/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5410200" y="3810000"/>
              <a:ext cx="0" cy="2601583"/>
            </a:xfrm>
            <a:prstGeom prst="line">
              <a:avLst/>
            </a:prstGeom>
            <a:ln w="76200" cmpd="sng">
              <a:solidFill>
                <a:schemeClr val="accent1"/>
              </a:solidFill>
              <a:prstDash val="dot"/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Group 108"/>
          <p:cNvGrpSpPr/>
          <p:nvPr/>
        </p:nvGrpSpPr>
        <p:grpSpPr>
          <a:xfrm>
            <a:off x="138341" y="3379846"/>
            <a:ext cx="8167459" cy="3341887"/>
            <a:chOff x="381000" y="3379846"/>
            <a:chExt cx="8167459" cy="3341887"/>
          </a:xfrm>
        </p:grpSpPr>
        <p:grpSp>
          <p:nvGrpSpPr>
            <p:cNvPr id="67" name="Group 66"/>
            <p:cNvGrpSpPr/>
            <p:nvPr/>
          </p:nvGrpSpPr>
          <p:grpSpPr>
            <a:xfrm>
              <a:off x="381000" y="3379846"/>
              <a:ext cx="8167459" cy="3341887"/>
              <a:chOff x="304800" y="3379846"/>
              <a:chExt cx="8167459" cy="3341887"/>
            </a:xfrm>
          </p:grpSpPr>
          <p:grpSp>
            <p:nvGrpSpPr>
              <p:cNvPr id="65" name="Group 64"/>
              <p:cNvGrpSpPr/>
              <p:nvPr/>
            </p:nvGrpSpPr>
            <p:grpSpPr>
              <a:xfrm>
                <a:off x="1757515" y="3657600"/>
                <a:ext cx="6714744" cy="3064133"/>
                <a:chOff x="1376515" y="3886200"/>
                <a:chExt cx="6714744" cy="3064133"/>
              </a:xfrm>
            </p:grpSpPr>
            <p:grpSp>
              <p:nvGrpSpPr>
                <p:cNvPr id="62" name="Group 61"/>
                <p:cNvGrpSpPr/>
                <p:nvPr/>
              </p:nvGrpSpPr>
              <p:grpSpPr>
                <a:xfrm>
                  <a:off x="1376515" y="3886200"/>
                  <a:ext cx="5715000" cy="2682875"/>
                  <a:chOff x="1452715" y="3810000"/>
                  <a:chExt cx="5715000" cy="2682875"/>
                </a:xfrm>
              </p:grpSpPr>
              <p:cxnSp>
                <p:nvCxnSpPr>
                  <p:cNvPr id="57" name="Straight Arrow Connector 56"/>
                  <p:cNvCxnSpPr/>
                  <p:nvPr/>
                </p:nvCxnSpPr>
                <p:spPr>
                  <a:xfrm flipV="1">
                    <a:off x="1493215" y="3810000"/>
                    <a:ext cx="0" cy="2682875"/>
                  </a:xfrm>
                  <a:prstGeom prst="straightConnector1">
                    <a:avLst/>
                  </a:prstGeom>
                  <a:ln w="76200" cmpd="sng">
                    <a:solidFill>
                      <a:schemeClr val="accent1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Arrow Connector 59"/>
                  <p:cNvCxnSpPr/>
                  <p:nvPr/>
                </p:nvCxnSpPr>
                <p:spPr>
                  <a:xfrm flipV="1">
                    <a:off x="1452715" y="6477000"/>
                    <a:ext cx="5715000" cy="1"/>
                  </a:xfrm>
                  <a:prstGeom prst="straightConnector1">
                    <a:avLst/>
                  </a:prstGeom>
                  <a:ln w="76200" cmpd="sng">
                    <a:solidFill>
                      <a:schemeClr val="accent1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4" name="TextBox 63"/>
                <p:cNvSpPr txBox="1"/>
                <p:nvPr/>
              </p:nvSpPr>
              <p:spPr>
                <a:xfrm>
                  <a:off x="7162800" y="6488668"/>
                  <a:ext cx="92845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Index</a:t>
                  </a:r>
                  <a:endParaRPr lang="en-US" sz="2400" dirty="0"/>
                </a:p>
              </p:txBody>
            </p:sp>
          </p:grpSp>
          <p:sp>
            <p:nvSpPr>
              <p:cNvPr id="66" name="TextBox 65"/>
              <p:cNvSpPr txBox="1"/>
              <p:nvPr/>
            </p:nvSpPr>
            <p:spPr>
              <a:xfrm>
                <a:off x="304800" y="3379846"/>
                <a:ext cx="128758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Memory</a:t>
                </a:r>
              </a:p>
              <a:p>
                <a:r>
                  <a:rPr lang="en-US" sz="2400" dirty="0" smtClean="0"/>
                  <a:t>Value</a:t>
                </a:r>
                <a:endParaRPr lang="en-US" sz="2400" dirty="0"/>
              </a:p>
            </p:txBody>
          </p:sp>
        </p:grpSp>
        <p:sp>
          <p:nvSpPr>
            <p:cNvPr id="74" name="Oval 73"/>
            <p:cNvSpPr/>
            <p:nvPr/>
          </p:nvSpPr>
          <p:spPr>
            <a:xfrm>
              <a:off x="2314118" y="5715000"/>
              <a:ext cx="824141" cy="545068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75" name="Oval 74"/>
            <p:cNvSpPr/>
            <p:nvPr/>
          </p:nvSpPr>
          <p:spPr>
            <a:xfrm>
              <a:off x="3457118" y="5324837"/>
              <a:ext cx="824141" cy="545068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76" name="Oval 75"/>
            <p:cNvSpPr/>
            <p:nvPr/>
          </p:nvSpPr>
          <p:spPr>
            <a:xfrm>
              <a:off x="4478295" y="3886200"/>
              <a:ext cx="824141" cy="545068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22</a:t>
              </a:r>
            </a:p>
          </p:txBody>
        </p:sp>
        <p:sp>
          <p:nvSpPr>
            <p:cNvPr id="77" name="Oval 76"/>
            <p:cNvSpPr/>
            <p:nvPr/>
          </p:nvSpPr>
          <p:spPr>
            <a:xfrm>
              <a:off x="5514518" y="4343400"/>
              <a:ext cx="824141" cy="545068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20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029200" y="1752600"/>
            <a:ext cx="3886200" cy="595997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if x = 2 then y = 12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5029200" y="2438400"/>
            <a:ext cx="3886200" cy="595997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if x = 3 then y = 22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029200" y="3124200"/>
            <a:ext cx="3886200" cy="595997"/>
          </a:xfrm>
          <a:prstGeom prst="roundRect">
            <a:avLst/>
          </a:prstGeom>
          <a:solidFill>
            <a:schemeClr val="accent4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if x = 4 then y = 20</a:t>
            </a:r>
            <a:endParaRPr lang="en-US" sz="3200" dirty="0">
              <a:solidFill>
                <a:schemeClr val="bg1"/>
              </a:solidFill>
            </a:endParaRPr>
          </a:p>
        </p:txBody>
      </p:sp>
      <p:grpSp>
        <p:nvGrpSpPr>
          <p:cNvPr id="111" name="Group 110"/>
          <p:cNvGrpSpPr/>
          <p:nvPr/>
        </p:nvGrpSpPr>
        <p:grpSpPr>
          <a:xfrm>
            <a:off x="2483530" y="2670138"/>
            <a:ext cx="3200400" cy="3044862"/>
            <a:chOff x="2726189" y="2670138"/>
            <a:chExt cx="3200400" cy="3044862"/>
          </a:xfrm>
        </p:grpSpPr>
        <p:sp>
          <p:nvSpPr>
            <p:cNvPr id="78" name="Oval 77"/>
            <p:cNvSpPr/>
            <p:nvPr/>
          </p:nvSpPr>
          <p:spPr>
            <a:xfrm>
              <a:off x="4191000" y="2670138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5181600" y="3200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3048000" y="3200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cxnSp>
          <p:nvCxnSpPr>
            <p:cNvPr id="83" name="Straight Arrow Connector 82"/>
            <p:cNvCxnSpPr>
              <a:stCxn id="78" idx="5"/>
              <a:endCxn id="79" idx="1"/>
            </p:cNvCxnSpPr>
            <p:nvPr/>
          </p:nvCxnSpPr>
          <p:spPr>
            <a:xfrm>
              <a:off x="4581245" y="3060383"/>
              <a:ext cx="667310" cy="20697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78" idx="3"/>
              <a:endCxn id="80" idx="7"/>
            </p:cNvCxnSpPr>
            <p:nvPr/>
          </p:nvCxnSpPr>
          <p:spPr>
            <a:xfrm flipH="1">
              <a:off x="3438245" y="3060383"/>
              <a:ext cx="819710" cy="20697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79" idx="5"/>
              <a:endCxn id="77" idx="0"/>
            </p:cNvCxnSpPr>
            <p:nvPr/>
          </p:nvCxnSpPr>
          <p:spPr>
            <a:xfrm>
              <a:off x="5571845" y="3590645"/>
              <a:ext cx="354744" cy="75275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79" idx="3"/>
              <a:endCxn id="76" idx="0"/>
            </p:cNvCxnSpPr>
            <p:nvPr/>
          </p:nvCxnSpPr>
          <p:spPr>
            <a:xfrm flipH="1">
              <a:off x="4890366" y="3590645"/>
              <a:ext cx="358189" cy="29555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80" idx="3"/>
              <a:endCxn id="74" idx="0"/>
            </p:cNvCxnSpPr>
            <p:nvPr/>
          </p:nvCxnSpPr>
          <p:spPr>
            <a:xfrm flipH="1">
              <a:off x="2726189" y="3590645"/>
              <a:ext cx="388766" cy="212435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stCxn id="80" idx="5"/>
              <a:endCxn id="75" idx="0"/>
            </p:cNvCxnSpPr>
            <p:nvPr/>
          </p:nvCxnSpPr>
          <p:spPr>
            <a:xfrm>
              <a:off x="3438245" y="3590645"/>
              <a:ext cx="430944" cy="173419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ounded Rectangular Callout 41"/>
          <p:cNvSpPr/>
          <p:nvPr/>
        </p:nvSpPr>
        <p:spPr>
          <a:xfrm>
            <a:off x="3229788" y="1654090"/>
            <a:ext cx="1770023" cy="830525"/>
          </a:xfrm>
          <a:prstGeom prst="wedgeRoundRectCallout">
            <a:avLst>
              <a:gd name="adj1" fmla="val -2244"/>
              <a:gd name="adj2" fmla="val 74187"/>
              <a:gd name="adj3" fmla="val 16667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ite</a:t>
            </a:r>
            <a:r>
              <a:rPr lang="en-US" sz="2400" dirty="0" smtClean="0">
                <a:solidFill>
                  <a:schemeClr val="bg1"/>
                </a:solidFill>
              </a:rPr>
              <a:t>( x &lt; 3,  left, right )</a:t>
            </a:r>
          </a:p>
        </p:txBody>
      </p:sp>
      <p:sp>
        <p:nvSpPr>
          <p:cNvPr id="43" name="Rounded Rectangular Callout 42"/>
          <p:cNvSpPr/>
          <p:nvPr/>
        </p:nvSpPr>
        <p:spPr>
          <a:xfrm>
            <a:off x="1354177" y="2209800"/>
            <a:ext cx="1770023" cy="830525"/>
          </a:xfrm>
          <a:prstGeom prst="wedgeRoundRectCallout">
            <a:avLst>
              <a:gd name="adj1" fmla="val 34071"/>
              <a:gd name="adj2" fmla="val 70411"/>
              <a:gd name="adj3" fmla="val 16667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ite</a:t>
            </a:r>
            <a:r>
              <a:rPr lang="en-US" sz="2400" dirty="0" smtClean="0">
                <a:solidFill>
                  <a:schemeClr val="bg1"/>
                </a:solidFill>
              </a:rPr>
              <a:t>( x &lt; 2,  left, right )</a:t>
            </a:r>
          </a:p>
        </p:txBody>
      </p:sp>
    </p:spTree>
    <p:extLst>
      <p:ext uri="{BB962C8B-B14F-4D97-AF65-F5344CB8AC3E}">
        <p14:creationId xmlns:p14="http://schemas.microsoft.com/office/powerpoint/2010/main" val="2813471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5" grpId="0" animBg="1"/>
      <p:bldP spid="56" grpId="0" animBg="1"/>
      <p:bldP spid="37" grpId="0" animBg="1"/>
      <p:bldP spid="38" grpId="0" animBg="1"/>
      <p:bldP spid="41" grpId="0" animBg="1"/>
      <p:bldP spid="42" grpId="0" animBg="1"/>
      <p:bldP spid="4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Fully Symbolic</a:t>
            </a:r>
            <a:r>
              <a:rPr lang="en-US" dirty="0"/>
              <a:t> </a:t>
            </a:r>
            <a:r>
              <a:rPr lang="en-US" i="1" dirty="0" smtClean="0"/>
              <a:t>vs.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Index</a:t>
            </a:r>
            <a:r>
              <a:rPr lang="en-US" dirty="0"/>
              <a:t>-based Memory Modeling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3677086"/>
              </p:ext>
            </p:extLst>
          </p:nvPr>
        </p:nvGraphicFramePr>
        <p:xfrm>
          <a:off x="457200" y="1371600"/>
          <a:ext cx="822960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2463861"/>
              </p:ext>
            </p:extLst>
          </p:nvPr>
        </p:nvGraphicFramePr>
        <p:xfrm>
          <a:off x="457200" y="1905000"/>
          <a:ext cx="8229600" cy="4244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02237" y="1611868"/>
            <a:ext cx="67416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smtClean="0"/>
              <a:t>Time</a:t>
            </a:r>
          </a:p>
        </p:txBody>
      </p:sp>
      <p:sp>
        <p:nvSpPr>
          <p:cNvPr id="3" name="Rectangle 2"/>
          <p:cNvSpPr/>
          <p:nvPr/>
        </p:nvSpPr>
        <p:spPr>
          <a:xfrm>
            <a:off x="6141360" y="1356482"/>
            <a:ext cx="2971800" cy="4708525"/>
          </a:xfrm>
          <a:prstGeom prst="rect">
            <a:avLst/>
          </a:prstGeom>
          <a:solidFill>
            <a:schemeClr val="bg1"/>
          </a:solidFill>
          <a:ln w="12700" cap="sq" cmpd="sng">
            <a:noFill/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429000" y="1584325"/>
            <a:ext cx="2362200" cy="625475"/>
          </a:xfrm>
          <a:prstGeom prst="wedgeRoundRectCallout">
            <a:avLst>
              <a:gd name="adj1" fmla="val -64974"/>
              <a:gd name="adj2" fmla="val 37812"/>
              <a:gd name="adj3" fmla="val 16667"/>
            </a:avLst>
          </a:prstGeom>
          <a:solidFill>
            <a:schemeClr val="accent2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Timeout</a:t>
            </a:r>
          </a:p>
        </p:txBody>
      </p:sp>
      <p:sp>
        <p:nvSpPr>
          <p:cNvPr id="11" name="Folded Corner 10"/>
          <p:cNvSpPr/>
          <p:nvPr/>
        </p:nvSpPr>
        <p:spPr>
          <a:xfrm>
            <a:off x="6781800" y="1539875"/>
            <a:ext cx="1919520" cy="1050926"/>
          </a:xfrm>
          <a:prstGeom prst="foldedCorner">
            <a:avLst/>
          </a:prstGeom>
          <a:solidFill>
            <a:schemeClr val="accent5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37160" bIns="0" rtlCol="0" anchor="ctr" anchorCtr="1">
            <a:noAutofit/>
          </a:bodyPr>
          <a:lstStyle/>
          <a:p>
            <a:pPr algn="ctr"/>
            <a:r>
              <a:rPr lang="en-US" sz="2400" smtClean="0">
                <a:solidFill>
                  <a:schemeClr val="bg1"/>
                </a:solidFill>
              </a:rPr>
              <a:t>atphttpd  v0.4b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73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Index Search Tree Optimization:</a:t>
            </a:r>
            <a:br>
              <a:rPr lang="en-US" dirty="0"/>
            </a:br>
            <a:r>
              <a:rPr lang="en-US" i="1" dirty="0"/>
              <a:t>Piecewise Linear Approximation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34</a:t>
            </a:fld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3137647" y="5055897"/>
            <a:ext cx="3227294" cy="1045363"/>
          </a:xfrm>
          <a:custGeom>
            <a:avLst/>
            <a:gdLst>
              <a:gd name="connsiteX0" fmla="*/ 0 w 3227294"/>
              <a:gd name="connsiteY0" fmla="*/ 786103 h 1045363"/>
              <a:gd name="connsiteX1" fmla="*/ 313765 w 3227294"/>
              <a:gd name="connsiteY1" fmla="*/ 1025162 h 1045363"/>
              <a:gd name="connsiteX2" fmla="*/ 1374588 w 3227294"/>
              <a:gd name="connsiteY2" fmla="*/ 920574 h 1045363"/>
              <a:gd name="connsiteX3" fmla="*/ 2480235 w 3227294"/>
              <a:gd name="connsiteY3" fmla="*/ 39044 h 1045363"/>
              <a:gd name="connsiteX4" fmla="*/ 3227294 w 3227294"/>
              <a:gd name="connsiteY4" fmla="*/ 143632 h 1045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27294" h="1045363">
                <a:moveTo>
                  <a:pt x="0" y="786103"/>
                </a:moveTo>
                <a:cubicBezTo>
                  <a:pt x="42333" y="894426"/>
                  <a:pt x="84667" y="1002750"/>
                  <a:pt x="313765" y="1025162"/>
                </a:cubicBezTo>
                <a:cubicBezTo>
                  <a:pt x="542863" y="1047574"/>
                  <a:pt x="1013510" y="1084927"/>
                  <a:pt x="1374588" y="920574"/>
                </a:cubicBezTo>
                <a:cubicBezTo>
                  <a:pt x="1735666" y="756221"/>
                  <a:pt x="2171451" y="168534"/>
                  <a:pt x="2480235" y="39044"/>
                </a:cubicBezTo>
                <a:cubicBezTo>
                  <a:pt x="2789019" y="-90446"/>
                  <a:pt x="3227294" y="143632"/>
                  <a:pt x="3227294" y="143632"/>
                </a:cubicBezTo>
              </a:path>
            </a:pathLst>
          </a:custGeom>
          <a:ln w="57150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6324600" y="5050118"/>
            <a:ext cx="2002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y</a:t>
            </a:r>
            <a:r>
              <a:rPr lang="en-US" sz="2800" dirty="0" smtClean="0"/>
              <a:t> = 2*x + 10</a:t>
            </a:r>
            <a:endParaRPr lang="en-US" sz="2800" dirty="0"/>
          </a:p>
        </p:txBody>
      </p:sp>
      <p:sp>
        <p:nvSpPr>
          <p:cNvPr id="68" name="TextBox 67"/>
          <p:cNvSpPr txBox="1"/>
          <p:nvPr/>
        </p:nvSpPr>
        <p:spPr>
          <a:xfrm>
            <a:off x="6934200" y="3200400"/>
            <a:ext cx="2201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y</a:t>
            </a:r>
            <a:r>
              <a:rPr lang="en-US" sz="2800" dirty="0" smtClean="0"/>
              <a:t> = - 2*x + 28</a:t>
            </a:r>
            <a:endParaRPr lang="en-US" sz="2800" dirty="0"/>
          </a:p>
        </p:txBody>
      </p:sp>
      <p:grpSp>
        <p:nvGrpSpPr>
          <p:cNvPr id="113" name="Group 112"/>
          <p:cNvGrpSpPr/>
          <p:nvPr/>
        </p:nvGrpSpPr>
        <p:grpSpPr>
          <a:xfrm>
            <a:off x="138341" y="3379846"/>
            <a:ext cx="8167459" cy="3132979"/>
            <a:chOff x="381000" y="3379846"/>
            <a:chExt cx="8167459" cy="3132979"/>
          </a:xfrm>
        </p:grpSpPr>
        <p:grpSp>
          <p:nvGrpSpPr>
            <p:cNvPr id="114" name="Group 113"/>
            <p:cNvGrpSpPr/>
            <p:nvPr/>
          </p:nvGrpSpPr>
          <p:grpSpPr>
            <a:xfrm>
              <a:off x="381000" y="3379846"/>
              <a:ext cx="8167459" cy="3132979"/>
              <a:chOff x="304800" y="3379846"/>
              <a:chExt cx="8167459" cy="3132979"/>
            </a:xfrm>
          </p:grpSpPr>
          <p:grpSp>
            <p:nvGrpSpPr>
              <p:cNvPr id="119" name="Group 118"/>
              <p:cNvGrpSpPr/>
              <p:nvPr/>
            </p:nvGrpSpPr>
            <p:grpSpPr>
              <a:xfrm>
                <a:off x="1794091" y="3657600"/>
                <a:ext cx="6678168" cy="2855225"/>
                <a:chOff x="1413091" y="3886200"/>
                <a:chExt cx="6678168" cy="2855225"/>
              </a:xfrm>
            </p:grpSpPr>
            <p:grpSp>
              <p:nvGrpSpPr>
                <p:cNvPr id="121" name="Group 120"/>
                <p:cNvGrpSpPr/>
                <p:nvPr/>
              </p:nvGrpSpPr>
              <p:grpSpPr>
                <a:xfrm>
                  <a:off x="1413091" y="3886200"/>
                  <a:ext cx="5715000" cy="2682875"/>
                  <a:chOff x="1489291" y="3810000"/>
                  <a:chExt cx="5715000" cy="2682875"/>
                </a:xfrm>
              </p:grpSpPr>
              <p:cxnSp>
                <p:nvCxnSpPr>
                  <p:cNvPr id="123" name="Straight Arrow Connector 122"/>
                  <p:cNvCxnSpPr/>
                  <p:nvPr/>
                </p:nvCxnSpPr>
                <p:spPr>
                  <a:xfrm flipV="1">
                    <a:off x="1524000" y="3810000"/>
                    <a:ext cx="0" cy="2682875"/>
                  </a:xfrm>
                  <a:prstGeom prst="straightConnector1">
                    <a:avLst/>
                  </a:prstGeom>
                  <a:ln w="76200" cmpd="sng">
                    <a:solidFill>
                      <a:schemeClr val="accent1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Arrow Connector 123"/>
                  <p:cNvCxnSpPr/>
                  <p:nvPr/>
                </p:nvCxnSpPr>
                <p:spPr>
                  <a:xfrm flipV="1">
                    <a:off x="1489291" y="6477000"/>
                    <a:ext cx="5715000" cy="1"/>
                  </a:xfrm>
                  <a:prstGeom prst="straightConnector1">
                    <a:avLst/>
                  </a:prstGeom>
                  <a:ln w="76200" cmpd="sng">
                    <a:solidFill>
                      <a:schemeClr val="accent1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22" name="TextBox 121"/>
                <p:cNvSpPr txBox="1"/>
                <p:nvPr/>
              </p:nvSpPr>
              <p:spPr>
                <a:xfrm>
                  <a:off x="7162800" y="6279760"/>
                  <a:ext cx="92845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Index</a:t>
                  </a:r>
                  <a:endParaRPr lang="en-US" sz="2400" dirty="0"/>
                </a:p>
              </p:txBody>
            </p:sp>
          </p:grpSp>
          <p:sp>
            <p:nvSpPr>
              <p:cNvPr id="120" name="TextBox 119"/>
              <p:cNvSpPr txBox="1"/>
              <p:nvPr/>
            </p:nvSpPr>
            <p:spPr>
              <a:xfrm>
                <a:off x="304800" y="3379846"/>
                <a:ext cx="128758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Memory</a:t>
                </a:r>
              </a:p>
              <a:p>
                <a:r>
                  <a:rPr lang="en-US" sz="2400" dirty="0" smtClean="0"/>
                  <a:t>Value</a:t>
                </a:r>
                <a:endParaRPr lang="en-US" sz="2400" dirty="0"/>
              </a:p>
            </p:txBody>
          </p:sp>
        </p:grpSp>
        <p:sp>
          <p:nvSpPr>
            <p:cNvPr id="115" name="Oval 114"/>
            <p:cNvSpPr/>
            <p:nvPr/>
          </p:nvSpPr>
          <p:spPr>
            <a:xfrm>
              <a:off x="2514600" y="5715000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16" name="Oval 115"/>
            <p:cNvSpPr/>
            <p:nvPr/>
          </p:nvSpPr>
          <p:spPr>
            <a:xfrm>
              <a:off x="3657600" y="5324837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>
              <a:off x="4678777" y="3886200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5715000" y="4343400"/>
              <a:ext cx="457200" cy="457200"/>
            </a:xfrm>
            <a:prstGeom prst="ellipse">
              <a:avLst/>
            </a:prstGeom>
            <a:solidFill>
              <a:schemeClr val="accent2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2500541" y="2670138"/>
            <a:ext cx="3200400" cy="3044862"/>
            <a:chOff x="2743200" y="2670138"/>
            <a:chExt cx="3200400" cy="3044862"/>
          </a:xfrm>
        </p:grpSpPr>
        <p:sp>
          <p:nvSpPr>
            <p:cNvPr id="126" name="Oval 125"/>
            <p:cNvSpPr/>
            <p:nvPr/>
          </p:nvSpPr>
          <p:spPr>
            <a:xfrm>
              <a:off x="4191000" y="2670138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5181600" y="3200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3048000" y="32004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12700" cap="sq" cmpd="sng">
              <a:noFill/>
              <a:prstDash val="solid"/>
              <a:miter lim="800000"/>
            </a:ln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400" dirty="0" smtClean="0">
                <a:solidFill>
                  <a:schemeClr val="bg1"/>
                </a:solidFill>
              </a:endParaRPr>
            </a:p>
          </p:txBody>
        </p:sp>
        <p:cxnSp>
          <p:nvCxnSpPr>
            <p:cNvPr id="129" name="Straight Arrow Connector 128"/>
            <p:cNvCxnSpPr>
              <a:stCxn id="126" idx="5"/>
              <a:endCxn id="127" idx="1"/>
            </p:cNvCxnSpPr>
            <p:nvPr/>
          </p:nvCxnSpPr>
          <p:spPr>
            <a:xfrm>
              <a:off x="4581245" y="3060383"/>
              <a:ext cx="667310" cy="20697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stCxn id="126" idx="3"/>
              <a:endCxn id="128" idx="7"/>
            </p:cNvCxnSpPr>
            <p:nvPr/>
          </p:nvCxnSpPr>
          <p:spPr>
            <a:xfrm flipH="1">
              <a:off x="3438245" y="3060383"/>
              <a:ext cx="819710" cy="20697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stCxn id="127" idx="5"/>
              <a:endCxn id="118" idx="0"/>
            </p:cNvCxnSpPr>
            <p:nvPr/>
          </p:nvCxnSpPr>
          <p:spPr>
            <a:xfrm>
              <a:off x="5571845" y="3590645"/>
              <a:ext cx="371755" cy="75275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>
              <a:stCxn id="127" idx="3"/>
              <a:endCxn id="117" idx="0"/>
            </p:cNvCxnSpPr>
            <p:nvPr/>
          </p:nvCxnSpPr>
          <p:spPr>
            <a:xfrm flipH="1">
              <a:off x="4907377" y="3590645"/>
              <a:ext cx="341178" cy="29555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>
              <a:stCxn id="128" idx="3"/>
              <a:endCxn id="115" idx="0"/>
            </p:cNvCxnSpPr>
            <p:nvPr/>
          </p:nvCxnSpPr>
          <p:spPr>
            <a:xfrm flipH="1">
              <a:off x="2743200" y="3590645"/>
              <a:ext cx="371755" cy="212435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stCxn id="128" idx="5"/>
              <a:endCxn id="116" idx="0"/>
            </p:cNvCxnSpPr>
            <p:nvPr/>
          </p:nvCxnSpPr>
          <p:spPr>
            <a:xfrm>
              <a:off x="3438245" y="3590645"/>
              <a:ext cx="447955" cy="173419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Straight Arrow Connector 56"/>
          <p:cNvCxnSpPr/>
          <p:nvPr/>
        </p:nvCxnSpPr>
        <p:spPr>
          <a:xfrm flipV="1">
            <a:off x="2500541" y="5477237"/>
            <a:ext cx="1157059" cy="542563"/>
          </a:xfrm>
          <a:prstGeom prst="straightConnector1">
            <a:avLst/>
          </a:prstGeom>
          <a:ln w="76200" cmpd="sng">
            <a:solidFill>
              <a:schemeClr val="accent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572000" y="4072118"/>
            <a:ext cx="1157059" cy="577234"/>
          </a:xfrm>
          <a:prstGeom prst="straightConnector1">
            <a:avLst/>
          </a:prstGeom>
          <a:ln w="76200" cmpd="sng">
            <a:solidFill>
              <a:schemeClr val="accent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Freeform 137"/>
          <p:cNvSpPr/>
          <p:nvPr/>
        </p:nvSpPr>
        <p:spPr>
          <a:xfrm>
            <a:off x="5184588" y="3466324"/>
            <a:ext cx="2943412" cy="732147"/>
          </a:xfrm>
          <a:custGeom>
            <a:avLst/>
            <a:gdLst>
              <a:gd name="connsiteX0" fmla="*/ 0 w 2943412"/>
              <a:gd name="connsiteY0" fmla="*/ 732147 h 732147"/>
              <a:gd name="connsiteX1" fmla="*/ 851647 w 2943412"/>
              <a:gd name="connsiteY1" fmla="*/ 29 h 732147"/>
              <a:gd name="connsiteX2" fmla="*/ 2017059 w 2943412"/>
              <a:gd name="connsiteY2" fmla="*/ 702264 h 732147"/>
              <a:gd name="connsiteX3" fmla="*/ 2943412 w 2943412"/>
              <a:gd name="connsiteY3" fmla="*/ 433323 h 732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412" h="732147">
                <a:moveTo>
                  <a:pt x="0" y="732147"/>
                </a:moveTo>
                <a:cubicBezTo>
                  <a:pt x="257735" y="368578"/>
                  <a:pt x="515471" y="5009"/>
                  <a:pt x="851647" y="29"/>
                </a:cubicBezTo>
                <a:cubicBezTo>
                  <a:pt x="1187823" y="-4951"/>
                  <a:pt x="1668432" y="630048"/>
                  <a:pt x="2017059" y="702264"/>
                </a:cubicBezTo>
                <a:cubicBezTo>
                  <a:pt x="2365687" y="774480"/>
                  <a:pt x="2943412" y="433323"/>
                  <a:pt x="2943412" y="433323"/>
                </a:cubicBezTo>
              </a:path>
            </a:pathLst>
          </a:custGeom>
          <a:ln w="57150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33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7" grpId="0"/>
      <p:bldP spid="68" grpId="0"/>
      <p:bldP spid="13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Piecewise Linear Approximation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656760"/>
              </p:ext>
            </p:extLst>
          </p:nvPr>
        </p:nvGraphicFramePr>
        <p:xfrm>
          <a:off x="457200" y="1905000"/>
          <a:ext cx="8229600" cy="4244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002237" y="1611868"/>
            <a:ext cx="67416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smtClean="0"/>
              <a:t>Time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141360" y="4419600"/>
            <a:ext cx="2362200" cy="838200"/>
          </a:xfrm>
          <a:prstGeom prst="roundRect">
            <a:avLst/>
          </a:prstGeom>
          <a:solidFill>
            <a:srgbClr val="E47932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2x faster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6781800" y="1539875"/>
            <a:ext cx="1919520" cy="1050926"/>
          </a:xfrm>
          <a:prstGeom prst="foldedCorner">
            <a:avLst/>
          </a:prstGeom>
          <a:solidFill>
            <a:schemeClr val="accent5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37160" bIns="0" rtlCol="0" anchor="ctr" anchorCtr="1">
            <a:noAutofit/>
          </a:bodyPr>
          <a:lstStyle/>
          <a:p>
            <a:pPr algn="ctr"/>
            <a:r>
              <a:rPr lang="en-US" sz="2400" dirty="0" err="1">
                <a:solidFill>
                  <a:schemeClr val="bg1"/>
                </a:solidFill>
              </a:rPr>
              <a:t>atphttpd</a:t>
            </a:r>
            <a:r>
              <a:rPr lang="en-US" sz="2400" dirty="0">
                <a:solidFill>
                  <a:schemeClr val="bg1"/>
                </a:solidFill>
              </a:rPr>
              <a:t>  v0.4b</a:t>
            </a:r>
          </a:p>
        </p:txBody>
      </p:sp>
    </p:spTree>
    <p:extLst>
      <p:ext uri="{BB962C8B-B14F-4D97-AF65-F5344CB8AC3E}">
        <p14:creationId xmlns:p14="http://schemas.microsoft.com/office/powerpoint/2010/main" val="192279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Exploit Generation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68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69922"/>
              </p:ext>
            </p:extLst>
          </p:nvPr>
        </p:nvGraphicFramePr>
        <p:xfrm>
          <a:off x="457200" y="381001"/>
          <a:ext cx="8229600" cy="6384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ight Brace 6"/>
          <p:cNvSpPr/>
          <p:nvPr/>
        </p:nvSpPr>
        <p:spPr>
          <a:xfrm>
            <a:off x="6820405" y="1981199"/>
            <a:ext cx="647195" cy="4389437"/>
          </a:xfrm>
          <a:prstGeom prst="rightBrace">
            <a:avLst/>
          </a:prstGeom>
          <a:ln w="28575" cmpd="sng">
            <a:solidFill>
              <a:srgbClr val="00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square" rtlCol="0" anchor="ctr" anchorCtr="1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538688" y="3760419"/>
            <a:ext cx="1508760" cy="919401"/>
          </a:xfrm>
          <a:prstGeom prst="roundRect">
            <a:avLst/>
          </a:prstGeom>
          <a:solidFill>
            <a:schemeClr val="accent5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Linux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(22)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6820398" y="685800"/>
            <a:ext cx="647195" cy="1295400"/>
          </a:xfrm>
          <a:prstGeom prst="rightBrace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square" rtlCol="0" anchor="ctr" anchorCtr="1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538688" y="918002"/>
            <a:ext cx="1508760" cy="919401"/>
          </a:xfrm>
          <a:prstGeom prst="roundRect">
            <a:avLst/>
          </a:prstGeom>
          <a:solidFill>
            <a:schemeClr val="accent5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Windows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(7)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047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5858594"/>
              </p:ext>
            </p:extLst>
          </p:nvPr>
        </p:nvGraphicFramePr>
        <p:xfrm>
          <a:off x="457200" y="381001"/>
          <a:ext cx="8229600" cy="6384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Rounded Rectangle 17"/>
          <p:cNvSpPr/>
          <p:nvPr/>
        </p:nvSpPr>
        <p:spPr>
          <a:xfrm>
            <a:off x="6096000" y="2895600"/>
            <a:ext cx="2895600" cy="1676400"/>
          </a:xfrm>
          <a:prstGeom prst="roundRect">
            <a:avLst/>
          </a:prstGeom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lIns="0" rIns="0" rtlCol="0" anchor="ctr" anchorCtr="1"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 Unknown Bugs:</a:t>
            </a:r>
            <a:r>
              <a:rPr lang="en-US" sz="2400" dirty="0" smtClean="0">
                <a:solidFill>
                  <a:schemeClr val="bg1"/>
                </a:solidFill>
              </a:rPr>
              <a:t/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err="1" smtClean="0">
                <a:solidFill>
                  <a:schemeClr val="bg1"/>
                </a:solidFill>
              </a:rPr>
              <a:t>FreeRadius</a:t>
            </a:r>
            <a:r>
              <a:rPr lang="en-US" sz="2400" dirty="0" smtClean="0">
                <a:solidFill>
                  <a:schemeClr val="bg1"/>
                </a:solidFill>
              </a:rPr>
              <a:t>,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 err="1" smtClean="0">
                <a:solidFill>
                  <a:schemeClr val="bg1"/>
                </a:solidFill>
              </a:rPr>
              <a:t>GnuGol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429000" y="3733800"/>
            <a:ext cx="2819400" cy="1219200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 flipV="1">
            <a:off x="4419600" y="4191000"/>
            <a:ext cx="1828800" cy="1371600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3197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7545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do not claim to find all exploitable bugs</a:t>
            </a:r>
          </a:p>
          <a:p>
            <a:endParaRPr lang="en-US" sz="1900" dirty="0" smtClean="0"/>
          </a:p>
          <a:p>
            <a:r>
              <a:rPr lang="en-US" dirty="0" smtClean="0"/>
              <a:t>Given </a:t>
            </a:r>
            <a:r>
              <a:rPr lang="en-US" dirty="0"/>
              <a:t>an exploitable bug, we do not guarantee we will always find an </a:t>
            </a:r>
            <a:r>
              <a:rPr lang="en-US" dirty="0" smtClean="0"/>
              <a:t>exploit</a:t>
            </a:r>
          </a:p>
          <a:p>
            <a:endParaRPr lang="en-US" sz="1900" dirty="0"/>
          </a:p>
          <a:p>
            <a:r>
              <a:rPr lang="en-US" dirty="0" smtClean="0"/>
              <a:t>Lots of room for improving symbolic execution, generating other types of exploits (e.g., info leaks), etc.</a:t>
            </a:r>
            <a:endParaRPr lang="en-US" dirty="0"/>
          </a:p>
          <a:p>
            <a:endParaRPr lang="en-US" sz="1900" dirty="0" smtClean="0"/>
          </a:p>
          <a:p>
            <a:r>
              <a:rPr lang="en-US" dirty="0" smtClean="0"/>
              <a:t>We </a:t>
            </a:r>
            <a:r>
              <a:rPr lang="en-US" dirty="0"/>
              <a:t>do </a:t>
            </a:r>
            <a:r>
              <a:rPr lang="en-US" i="1" dirty="0"/>
              <a:t>not </a:t>
            </a:r>
            <a:r>
              <a:rPr lang="en-US" dirty="0"/>
              <a:t>consider defenses, which may defend against otherwise exploitable </a:t>
            </a:r>
            <a:r>
              <a:rPr lang="en-US" dirty="0" smtClean="0"/>
              <a:t>bugs</a:t>
            </a:r>
            <a:endParaRPr lang="en-US" dirty="0"/>
          </a:p>
          <a:p>
            <a:pPr lvl="1"/>
            <a:r>
              <a:rPr lang="en-US" dirty="0"/>
              <a:t>Q [Schwartz </a:t>
            </a:r>
            <a:r>
              <a:rPr lang="en-US" i="1" dirty="0"/>
              <a:t>et al</a:t>
            </a:r>
            <a:r>
              <a:rPr lang="en-US" dirty="0"/>
              <a:t>., USENIX 2011</a:t>
            </a:r>
            <a:r>
              <a:rPr lang="en-US" dirty="0" smtClean="0"/>
              <a:t>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5181600"/>
            <a:ext cx="807720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000" i="1" dirty="0" smtClean="0"/>
              <a:t>But Every Report is </a:t>
            </a:r>
            <a:r>
              <a:rPr lang="en-US" sz="4000" i="1" dirty="0" smtClean="0">
                <a:solidFill>
                  <a:schemeClr val="tx2"/>
                </a:solidFill>
              </a:rPr>
              <a:t>Actionable</a:t>
            </a:r>
          </a:p>
        </p:txBody>
      </p:sp>
    </p:spTree>
    <p:extLst>
      <p:ext uri="{BB962C8B-B14F-4D97-AF65-F5344CB8AC3E}">
        <p14:creationId xmlns:p14="http://schemas.microsoft.com/office/powerpoint/2010/main" val="3629907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err="1" smtClean="0"/>
              <a:t>Ghostscript</a:t>
            </a:r>
            <a:r>
              <a:rPr lang="en-US" dirty="0" smtClean="0"/>
              <a:t> v8.62 Bug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066800"/>
            <a:ext cx="7086600" cy="5791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b="1" dirty="0" err="1">
                <a:latin typeface="Consolas"/>
                <a:cs typeface="Consolas"/>
              </a:rPr>
              <a:t>int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err="1">
                <a:latin typeface="Consolas"/>
                <a:cs typeface="Consolas"/>
              </a:rPr>
              <a:t>outprintf</a:t>
            </a:r>
            <a:r>
              <a:rPr lang="en-US" sz="2400" dirty="0">
                <a:latin typeface="Consolas"/>
                <a:cs typeface="Consolas"/>
              </a:rPr>
              <a:t>( </a:t>
            </a:r>
            <a:r>
              <a:rPr lang="en-US" sz="2400" b="1" dirty="0" err="1">
                <a:latin typeface="Consolas"/>
                <a:cs typeface="Consolas"/>
              </a:rPr>
              <a:t>const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b="1" dirty="0">
                <a:latin typeface="Consolas"/>
                <a:cs typeface="Consolas"/>
              </a:rPr>
              <a:t>char</a:t>
            </a:r>
            <a:r>
              <a:rPr lang="en-US" sz="2400" dirty="0">
                <a:latin typeface="Consolas"/>
                <a:cs typeface="Consolas"/>
              </a:rPr>
              <a:t> *</a:t>
            </a:r>
            <a:r>
              <a:rPr lang="en-US" sz="2400" dirty="0" err="1">
                <a:latin typeface="Consolas"/>
                <a:cs typeface="Consolas"/>
              </a:rPr>
              <a:t>fmt</a:t>
            </a:r>
            <a:r>
              <a:rPr lang="en-US" sz="2400" dirty="0">
                <a:latin typeface="Consolas"/>
                <a:cs typeface="Consolas"/>
              </a:rPr>
              <a:t>, … )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</a:t>
            </a:r>
            <a:r>
              <a:rPr lang="en-US" sz="2400" b="1" dirty="0" err="1">
                <a:latin typeface="Consolas"/>
                <a:cs typeface="Consolas"/>
              </a:rPr>
              <a:t>int</a:t>
            </a:r>
            <a:r>
              <a:rPr lang="en-US" sz="2400" dirty="0">
                <a:latin typeface="Consolas"/>
                <a:cs typeface="Consolas"/>
              </a:rPr>
              <a:t> count; </a:t>
            </a:r>
            <a:r>
              <a:rPr lang="en-US" sz="2400" b="1" dirty="0">
                <a:latin typeface="Consolas"/>
                <a:cs typeface="Consolas"/>
              </a:rPr>
              <a:t>char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err="1">
                <a:latin typeface="Consolas"/>
                <a:cs typeface="Consolas"/>
              </a:rPr>
              <a:t>buf</a:t>
            </a:r>
            <a:r>
              <a:rPr lang="en-US" sz="2400" dirty="0">
                <a:latin typeface="Consolas"/>
                <a:cs typeface="Consolas"/>
              </a:rPr>
              <a:t>[1024]; </a:t>
            </a:r>
            <a:r>
              <a:rPr lang="en-US" sz="2400" b="1" dirty="0" err="1">
                <a:latin typeface="Consolas"/>
                <a:cs typeface="Consolas"/>
              </a:rPr>
              <a:t>va_list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err="1">
                <a:latin typeface="Consolas"/>
                <a:cs typeface="Consolas"/>
              </a:rPr>
              <a:t>args</a:t>
            </a:r>
            <a:r>
              <a:rPr lang="en-US" sz="24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</a:t>
            </a:r>
            <a:r>
              <a:rPr lang="en-US" sz="2400" dirty="0" err="1">
                <a:latin typeface="Consolas"/>
                <a:cs typeface="Consolas"/>
              </a:rPr>
              <a:t>va_start</a:t>
            </a:r>
            <a:r>
              <a:rPr lang="en-US" sz="2400" dirty="0">
                <a:latin typeface="Consolas"/>
                <a:cs typeface="Consolas"/>
              </a:rPr>
              <a:t>( </a:t>
            </a:r>
            <a:r>
              <a:rPr lang="en-US" sz="2400" dirty="0" err="1">
                <a:latin typeface="Consolas"/>
                <a:cs typeface="Consolas"/>
              </a:rPr>
              <a:t>args</a:t>
            </a:r>
            <a:r>
              <a:rPr lang="en-US" sz="2400" dirty="0">
                <a:latin typeface="Consolas"/>
                <a:cs typeface="Consolas"/>
              </a:rPr>
              <a:t>, </a:t>
            </a:r>
            <a:r>
              <a:rPr lang="en-US" sz="2400" dirty="0" err="1">
                <a:latin typeface="Consolas"/>
                <a:cs typeface="Consolas"/>
              </a:rPr>
              <a:t>fmt</a:t>
            </a:r>
            <a:r>
              <a:rPr lang="en-US" sz="2400" dirty="0">
                <a:latin typeface="Consolas"/>
                <a:cs typeface="Consolas"/>
              </a:rPr>
              <a:t> );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count = </a:t>
            </a:r>
            <a:r>
              <a:rPr lang="en-US" sz="2400" dirty="0" err="1">
                <a:latin typeface="Consolas"/>
                <a:cs typeface="Consolas"/>
              </a:rPr>
              <a:t>vsprintf</a:t>
            </a:r>
            <a:r>
              <a:rPr lang="en-US" sz="2400" dirty="0">
                <a:latin typeface="Consolas"/>
                <a:cs typeface="Consolas"/>
              </a:rPr>
              <a:t>( </a:t>
            </a:r>
            <a:r>
              <a:rPr lang="en-US" sz="2400" dirty="0" err="1">
                <a:latin typeface="Consolas"/>
                <a:cs typeface="Consolas"/>
              </a:rPr>
              <a:t>buf</a:t>
            </a:r>
            <a:r>
              <a:rPr lang="en-US" sz="2400" dirty="0">
                <a:latin typeface="Consolas"/>
                <a:cs typeface="Consolas"/>
              </a:rPr>
              <a:t>, </a:t>
            </a:r>
            <a:r>
              <a:rPr lang="en-US" sz="2400" dirty="0" err="1">
                <a:latin typeface="Consolas"/>
                <a:cs typeface="Consolas"/>
              </a:rPr>
              <a:t>fmt</a:t>
            </a:r>
            <a:r>
              <a:rPr lang="en-US" sz="2400" dirty="0">
                <a:latin typeface="Consolas"/>
                <a:cs typeface="Consolas"/>
              </a:rPr>
              <a:t>, </a:t>
            </a:r>
            <a:r>
              <a:rPr lang="en-US" sz="2400" dirty="0" err="1">
                <a:latin typeface="Consolas"/>
                <a:cs typeface="Consolas"/>
              </a:rPr>
              <a:t>args</a:t>
            </a:r>
            <a:r>
              <a:rPr lang="en-US" sz="2400" dirty="0">
                <a:latin typeface="Consolas"/>
                <a:cs typeface="Consolas"/>
              </a:rPr>
              <a:t> );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</a:t>
            </a:r>
            <a:r>
              <a:rPr lang="en-US" sz="2400" dirty="0" err="1">
                <a:latin typeface="Consolas"/>
                <a:cs typeface="Consolas"/>
              </a:rPr>
              <a:t>outwrite</a:t>
            </a:r>
            <a:r>
              <a:rPr lang="en-US" sz="2400" dirty="0">
                <a:latin typeface="Consolas"/>
                <a:cs typeface="Consolas"/>
              </a:rPr>
              <a:t>( </a:t>
            </a:r>
            <a:r>
              <a:rPr lang="en-US" sz="2400" dirty="0" err="1">
                <a:latin typeface="Consolas"/>
                <a:cs typeface="Consolas"/>
              </a:rPr>
              <a:t>buf</a:t>
            </a:r>
            <a:r>
              <a:rPr lang="en-US" sz="2400" dirty="0">
                <a:latin typeface="Consolas"/>
                <a:cs typeface="Consolas"/>
              </a:rPr>
              <a:t>, count ); // print out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}</a:t>
            </a:r>
          </a:p>
          <a:p>
            <a:pPr marL="0" indent="0">
              <a:buNone/>
            </a:pPr>
            <a:r>
              <a:rPr lang="en-US" sz="2400" b="1" dirty="0" err="1">
                <a:latin typeface="Consolas"/>
                <a:cs typeface="Consolas"/>
              </a:rPr>
              <a:t>int</a:t>
            </a:r>
            <a:r>
              <a:rPr lang="en-US" sz="2400" dirty="0">
                <a:latin typeface="Consolas"/>
                <a:cs typeface="Consolas"/>
              </a:rPr>
              <a:t> main( </a:t>
            </a:r>
            <a:r>
              <a:rPr lang="en-US" sz="2400" b="1" dirty="0" err="1">
                <a:latin typeface="Consolas"/>
                <a:cs typeface="Consolas"/>
              </a:rPr>
              <a:t>int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err="1">
                <a:latin typeface="Consolas"/>
                <a:cs typeface="Consolas"/>
              </a:rPr>
              <a:t>argc</a:t>
            </a:r>
            <a:r>
              <a:rPr lang="en-US" sz="2400" dirty="0">
                <a:latin typeface="Consolas"/>
                <a:cs typeface="Consolas"/>
              </a:rPr>
              <a:t>, </a:t>
            </a:r>
            <a:r>
              <a:rPr lang="en-US" sz="2400" b="1" dirty="0">
                <a:latin typeface="Consolas"/>
                <a:cs typeface="Consolas"/>
              </a:rPr>
              <a:t>char</a:t>
            </a:r>
            <a:r>
              <a:rPr lang="en-US" sz="2400" dirty="0">
                <a:latin typeface="Consolas"/>
                <a:cs typeface="Consolas"/>
              </a:rPr>
              <a:t>* </a:t>
            </a:r>
            <a:r>
              <a:rPr lang="en-US" sz="2400" dirty="0" err="1">
                <a:latin typeface="Consolas"/>
                <a:cs typeface="Consolas"/>
              </a:rPr>
              <a:t>argv</a:t>
            </a:r>
            <a:r>
              <a:rPr lang="en-US" sz="2400" dirty="0">
                <a:latin typeface="Consolas"/>
                <a:cs typeface="Consolas"/>
              </a:rPr>
              <a:t>[] )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</a:t>
            </a:r>
            <a:r>
              <a:rPr lang="en-US" sz="2400" b="1" dirty="0" err="1">
                <a:latin typeface="Consolas"/>
                <a:cs typeface="Consolas"/>
              </a:rPr>
              <a:t>const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b="1" dirty="0">
                <a:latin typeface="Consolas"/>
                <a:cs typeface="Consolas"/>
              </a:rPr>
              <a:t>char</a:t>
            </a:r>
            <a:r>
              <a:rPr lang="en-US" sz="2400" dirty="0">
                <a:latin typeface="Consolas"/>
                <a:cs typeface="Consolas"/>
              </a:rPr>
              <a:t> *</a:t>
            </a:r>
            <a:r>
              <a:rPr lang="en-US" sz="2400" dirty="0" err="1">
                <a:latin typeface="Consolas"/>
                <a:cs typeface="Consolas"/>
              </a:rPr>
              <a:t>arg</a:t>
            </a:r>
            <a:r>
              <a:rPr lang="en-US" sz="24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</a:t>
            </a:r>
            <a:r>
              <a:rPr lang="en-US" sz="2400" b="1" dirty="0">
                <a:latin typeface="Consolas"/>
                <a:cs typeface="Consolas"/>
              </a:rPr>
              <a:t>while</a:t>
            </a:r>
            <a:r>
              <a:rPr lang="en-US" sz="2400" dirty="0">
                <a:latin typeface="Consolas"/>
                <a:cs typeface="Consolas"/>
              </a:rPr>
              <a:t>( (</a:t>
            </a:r>
            <a:r>
              <a:rPr lang="en-US" sz="2400" dirty="0" err="1">
                <a:latin typeface="Consolas"/>
                <a:cs typeface="Consolas"/>
              </a:rPr>
              <a:t>arg</a:t>
            </a:r>
            <a:r>
              <a:rPr lang="en-US" sz="2400" dirty="0">
                <a:latin typeface="Consolas"/>
                <a:cs typeface="Consolas"/>
              </a:rPr>
              <a:t> = *</a:t>
            </a:r>
            <a:r>
              <a:rPr lang="en-US" sz="2400" dirty="0" err="1">
                <a:latin typeface="Consolas"/>
                <a:cs typeface="Consolas"/>
              </a:rPr>
              <a:t>argv</a:t>
            </a:r>
            <a:r>
              <a:rPr lang="en-US" sz="2400" dirty="0">
                <a:latin typeface="Consolas"/>
                <a:cs typeface="Consolas"/>
              </a:rPr>
              <a:t>++) != 0 ) 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</a:t>
            </a:r>
            <a:r>
              <a:rPr lang="en-US" sz="2400" b="1" dirty="0">
                <a:latin typeface="Consolas"/>
                <a:cs typeface="Consolas"/>
              </a:rPr>
              <a:t>switch</a:t>
            </a:r>
            <a:r>
              <a:rPr lang="en-US" sz="2400" dirty="0">
                <a:latin typeface="Consolas"/>
                <a:cs typeface="Consolas"/>
              </a:rPr>
              <a:t> ( </a:t>
            </a:r>
            <a:r>
              <a:rPr lang="en-US" sz="2400" dirty="0" err="1">
                <a:latin typeface="Consolas"/>
                <a:cs typeface="Consolas"/>
              </a:rPr>
              <a:t>arg</a:t>
            </a:r>
            <a:r>
              <a:rPr lang="en-US" sz="2400" dirty="0">
                <a:latin typeface="Consolas"/>
                <a:cs typeface="Consolas"/>
              </a:rPr>
              <a:t>[0] ) 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</a:t>
            </a:r>
            <a:r>
              <a:rPr lang="en-US" sz="2400" b="1" dirty="0">
                <a:latin typeface="Consolas"/>
                <a:cs typeface="Consolas"/>
              </a:rPr>
              <a:t>case</a:t>
            </a:r>
            <a:r>
              <a:rPr lang="en-US" sz="2400" dirty="0">
                <a:latin typeface="Consolas"/>
                <a:cs typeface="Consolas"/>
              </a:rPr>
              <a:t> ‘-’: 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  </a:t>
            </a:r>
            <a:r>
              <a:rPr lang="en-US" sz="2400" b="1" dirty="0">
                <a:latin typeface="Consolas"/>
                <a:cs typeface="Consolas"/>
              </a:rPr>
              <a:t>switch</a:t>
            </a:r>
            <a:r>
              <a:rPr lang="en-US" sz="2400" dirty="0">
                <a:latin typeface="Consolas"/>
                <a:cs typeface="Consolas"/>
              </a:rPr>
              <a:t> ( </a:t>
            </a:r>
            <a:r>
              <a:rPr lang="en-US" sz="2400" dirty="0" err="1">
                <a:latin typeface="Consolas"/>
                <a:cs typeface="Consolas"/>
              </a:rPr>
              <a:t>arg</a:t>
            </a:r>
            <a:r>
              <a:rPr lang="en-US" sz="2400" dirty="0">
                <a:latin typeface="Consolas"/>
                <a:cs typeface="Consolas"/>
              </a:rPr>
              <a:t>[1] ) 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  </a:t>
            </a:r>
            <a:r>
              <a:rPr lang="en-US" sz="2400" b="1" dirty="0">
                <a:latin typeface="Consolas"/>
                <a:cs typeface="Consolas"/>
              </a:rPr>
              <a:t>case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smtClean="0">
                <a:latin typeface="Consolas"/>
                <a:cs typeface="Consolas"/>
              </a:rPr>
              <a:t>0:</a:t>
            </a:r>
            <a:endParaRPr lang="en-US" sz="24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  …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  </a:t>
            </a:r>
            <a:r>
              <a:rPr lang="en-US" sz="2400" b="1" dirty="0">
                <a:latin typeface="Consolas"/>
                <a:cs typeface="Consolas"/>
              </a:rPr>
              <a:t>default</a:t>
            </a:r>
            <a:r>
              <a:rPr lang="en-US" sz="2400" dirty="0">
                <a:latin typeface="Consolas"/>
                <a:cs typeface="Consolas"/>
              </a:rPr>
              <a:t>: </a:t>
            </a:r>
            <a:r>
              <a:rPr lang="en-US" sz="2400" dirty="0" err="1">
                <a:latin typeface="Consolas"/>
                <a:cs typeface="Consolas"/>
              </a:rPr>
              <a:t>outprintf</a:t>
            </a:r>
            <a:r>
              <a:rPr lang="en-US" sz="2400" dirty="0">
                <a:latin typeface="Consolas"/>
                <a:cs typeface="Consolas"/>
              </a:rPr>
              <a:t>( “unknown switch %s\n”, </a:t>
            </a:r>
            <a:r>
              <a:rPr lang="en-US" sz="2400" dirty="0" err="1">
                <a:latin typeface="Consolas"/>
                <a:cs typeface="Consolas"/>
              </a:rPr>
              <a:t>arg</a:t>
            </a:r>
            <a:r>
              <a:rPr lang="en-US" sz="2400" dirty="0">
                <a:latin typeface="Consolas"/>
                <a:cs typeface="Consolas"/>
              </a:rPr>
              <a:t>[1] );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  }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}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</a:t>
            </a:r>
            <a:r>
              <a:rPr lang="en-US" sz="2400" b="1" dirty="0">
                <a:latin typeface="Consolas"/>
                <a:cs typeface="Consolas"/>
              </a:rPr>
              <a:t>default</a:t>
            </a:r>
            <a:r>
              <a:rPr lang="en-US" sz="2400" dirty="0">
                <a:latin typeface="Consolas"/>
                <a:cs typeface="Consolas"/>
              </a:rPr>
              <a:t>: …</a:t>
            </a: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    }</a:t>
            </a: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  …</a:t>
            </a:r>
            <a:endParaRPr lang="en-US" sz="2400" dirty="0">
              <a:latin typeface="Consolas"/>
              <a:cs typeface="Consola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4</a:t>
            </a:fld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56388" y="2791968"/>
            <a:ext cx="629412" cy="484632"/>
          </a:xfrm>
          <a:prstGeom prst="rightArrow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5410200" y="2940844"/>
            <a:ext cx="3200400" cy="1021556"/>
          </a:xfrm>
          <a:prstGeom prst="wedgeRoundRectCallout">
            <a:avLst>
              <a:gd name="adj1" fmla="val -67559"/>
              <a:gd name="adj2" fmla="val 34708"/>
              <a:gd name="adj3" fmla="val 16667"/>
            </a:avLst>
          </a:prstGeom>
          <a:solidFill>
            <a:schemeClr val="accent1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91440" bIns="91440" rtlCol="0" anchor="ctr" anchorCtr="1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Reading user input from command line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5791200" y="1600200"/>
            <a:ext cx="2819400" cy="728314"/>
          </a:xfrm>
          <a:prstGeom prst="wedgeRoundRectCallout">
            <a:avLst>
              <a:gd name="adj1" fmla="val -65379"/>
              <a:gd name="adj2" fmla="val 34708"/>
              <a:gd name="adj3" fmla="val 16667"/>
            </a:avLst>
          </a:prstGeom>
          <a:solidFill>
            <a:schemeClr val="accent1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Buffer overflow</a:t>
            </a:r>
          </a:p>
        </p:txBody>
      </p:sp>
      <p:sp>
        <p:nvSpPr>
          <p:cNvPr id="6" name="Rectangle 5"/>
          <p:cNvSpPr/>
          <p:nvPr/>
        </p:nvSpPr>
        <p:spPr>
          <a:xfrm>
            <a:off x="990600" y="2110254"/>
            <a:ext cx="4267200" cy="274320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3653422"/>
            <a:ext cx="3733800" cy="274320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5999" y="1600200"/>
            <a:ext cx="1752601" cy="274320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15" name="Folded Corner 14"/>
          <p:cNvSpPr/>
          <p:nvPr/>
        </p:nvSpPr>
        <p:spPr>
          <a:xfrm>
            <a:off x="6538680" y="5791200"/>
            <a:ext cx="2071920" cy="762000"/>
          </a:xfrm>
          <a:prstGeom prst="foldedCorner">
            <a:avLst/>
          </a:prstGeom>
          <a:solidFill>
            <a:schemeClr val="accent5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37160" bIns="0" rtlCol="0" anchor="ctr" anchorCtr="1">
            <a:no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CVE</a:t>
            </a:r>
            <a:r>
              <a:rPr lang="en-US" sz="2000" dirty="0">
                <a:solidFill>
                  <a:schemeClr val="bg1"/>
                </a:solidFill>
              </a:rPr>
              <a:t>-2009-</a:t>
            </a:r>
            <a:r>
              <a:rPr lang="en-US" sz="2000" dirty="0" smtClean="0">
                <a:solidFill>
                  <a:schemeClr val="bg1"/>
                </a:solidFill>
              </a:rPr>
              <a:t>4270</a:t>
            </a:r>
          </a:p>
        </p:txBody>
      </p:sp>
    </p:spTree>
    <p:extLst>
      <p:ext uri="{BB962C8B-B14F-4D97-AF65-F5344CB8AC3E}">
        <p14:creationId xmlns:p14="http://schemas.microsoft.com/office/powerpoint/2010/main" val="4092617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85185E-6 L 0.00035 0.1092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10926 L 0.00035 0.34259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34259 L 0.00053 -0.26458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26458 L 0.00017 -0.10903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7778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2" grpId="2" animBg="1"/>
      <p:bldP spid="22" grpId="3" animBg="1"/>
      <p:bldP spid="9" grpId="0" animBg="1"/>
      <p:bldP spid="13" grpId="0" animBg="1"/>
      <p:bldP spid="6" grpId="0" animBg="1"/>
      <p:bldP spid="12" grpId="0" animBg="1"/>
      <p:bldP spid="1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APEG </a:t>
            </a:r>
            <a:r>
              <a:rPr lang="en-US" sz="2600" dirty="0" smtClean="0"/>
              <a:t>[</a:t>
            </a:r>
            <a:r>
              <a:rPr lang="en-US" sz="2600" dirty="0" err="1" smtClean="0"/>
              <a:t>Brumley</a:t>
            </a:r>
            <a:r>
              <a:rPr lang="en-US" sz="2600" dirty="0" smtClean="0"/>
              <a:t> </a:t>
            </a:r>
            <a:r>
              <a:rPr lang="en-US" sz="2600" i="1" dirty="0" smtClean="0"/>
              <a:t>et al.</a:t>
            </a:r>
            <a:r>
              <a:rPr lang="en-US" sz="2600" dirty="0" smtClean="0"/>
              <a:t>, IEEE S&amp;P 2008]</a:t>
            </a:r>
            <a:endParaRPr lang="en-US" dirty="0" smtClean="0"/>
          </a:p>
          <a:p>
            <a:pPr lvl="1"/>
            <a:r>
              <a:rPr lang="en-US" dirty="0" smtClean="0"/>
              <a:t>Uses patch to locate bug, no </a:t>
            </a:r>
            <a:r>
              <a:rPr lang="en-US" dirty="0" err="1" smtClean="0"/>
              <a:t>shellcode</a:t>
            </a:r>
            <a:r>
              <a:rPr lang="en-US" dirty="0" smtClean="0"/>
              <a:t> executed</a:t>
            </a:r>
          </a:p>
          <a:p>
            <a:endParaRPr lang="en-US" sz="800" dirty="0" smtClean="0"/>
          </a:p>
          <a:p>
            <a:r>
              <a:rPr lang="en-US" dirty="0" smtClean="0"/>
              <a:t>Automatic Generation of Control Flow Hijacking Exploits for Software Vulnerabilities</a:t>
            </a:r>
          </a:p>
          <a:p>
            <a:pPr marL="0" indent="0">
              <a:buNone/>
              <a:tabLst>
                <a:tab pos="280988" algn="l"/>
              </a:tabLst>
            </a:pPr>
            <a:r>
              <a:rPr lang="en-US" sz="2600" dirty="0" smtClean="0"/>
              <a:t>	[</a:t>
            </a:r>
            <a:r>
              <a:rPr lang="en-US" sz="2600" dirty="0" err="1" smtClean="0"/>
              <a:t>Heelan</a:t>
            </a:r>
            <a:r>
              <a:rPr lang="en-US" sz="2600" dirty="0" smtClean="0"/>
              <a:t>, MS </a:t>
            </a:r>
            <a:r>
              <a:rPr lang="en-US" sz="2600" dirty="0"/>
              <a:t>Thesis, </a:t>
            </a:r>
            <a:r>
              <a:rPr lang="en-US" sz="2600" dirty="0" smtClean="0"/>
              <a:t>U. </a:t>
            </a:r>
            <a:r>
              <a:rPr lang="en-US" sz="2600" dirty="0"/>
              <a:t>of Oxford </a:t>
            </a:r>
            <a:r>
              <a:rPr lang="en-US" sz="2600" dirty="0" smtClean="0"/>
              <a:t>2009]</a:t>
            </a:r>
            <a:endParaRPr lang="en-US" baseline="30000" dirty="0" smtClean="0"/>
          </a:p>
          <a:p>
            <a:pPr lvl="1"/>
            <a:r>
              <a:rPr lang="en-US" dirty="0" smtClean="0"/>
              <a:t>Creates control flow hijack from crashing input</a:t>
            </a:r>
          </a:p>
          <a:p>
            <a:endParaRPr lang="en-US" sz="800" dirty="0"/>
          </a:p>
          <a:p>
            <a:r>
              <a:rPr lang="en-US" dirty="0" smtClean="0"/>
              <a:t>AEG </a:t>
            </a:r>
            <a:r>
              <a:rPr lang="en-US" sz="2600" dirty="0" smtClean="0"/>
              <a:t>[Avgerinos </a:t>
            </a:r>
            <a:r>
              <a:rPr lang="en-US" sz="2600" i="1" dirty="0" smtClean="0"/>
              <a:t>et al</a:t>
            </a:r>
            <a:r>
              <a:rPr lang="en-US" sz="2600" dirty="0" smtClean="0"/>
              <a:t>., NDSS 2011]</a:t>
            </a:r>
            <a:endParaRPr lang="en-US" dirty="0" smtClean="0"/>
          </a:p>
          <a:p>
            <a:pPr lvl="1"/>
            <a:r>
              <a:rPr lang="en-US" dirty="0" smtClean="0"/>
              <a:t>Find and generate exploits from source code</a:t>
            </a:r>
          </a:p>
          <a:p>
            <a:endParaRPr lang="en-US" sz="800" dirty="0"/>
          </a:p>
          <a:p>
            <a:r>
              <a:rPr lang="en-US" dirty="0" err="1" smtClean="0"/>
              <a:t>BitBlaze</a:t>
            </a:r>
            <a:r>
              <a:rPr lang="en-US" dirty="0" smtClean="0"/>
              <a:t>, KLEE, Sage, S2E, etc.</a:t>
            </a:r>
          </a:p>
          <a:p>
            <a:pPr lvl="1"/>
            <a:r>
              <a:rPr lang="en-US" dirty="0" smtClean="0"/>
              <a:t>Symbolic execution frameworks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97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Mayhem automatically generated 29 exploits against Windows and Linux programs</a:t>
            </a:r>
          </a:p>
          <a:p>
            <a:endParaRPr lang="en-US" sz="1500" dirty="0" smtClean="0"/>
          </a:p>
          <a:p>
            <a:r>
              <a:rPr lang="en-US" dirty="0" smtClean="0"/>
              <a:t>Hybrid Execution</a:t>
            </a:r>
            <a:endParaRPr lang="en-US" dirty="0"/>
          </a:p>
          <a:p>
            <a:pPr lvl="1"/>
            <a:r>
              <a:rPr lang="en-US" dirty="0" smtClean="0"/>
              <a:t>Efficient resource management for symbolic execution</a:t>
            </a:r>
            <a:endParaRPr lang="en-US" dirty="0"/>
          </a:p>
          <a:p>
            <a:endParaRPr lang="en-US" sz="1500" dirty="0"/>
          </a:p>
          <a:p>
            <a:r>
              <a:rPr lang="en-US" dirty="0" smtClean="0"/>
              <a:t>Index</a:t>
            </a:r>
            <a:r>
              <a:rPr lang="en-US" dirty="0"/>
              <a:t>-based </a:t>
            </a:r>
            <a:r>
              <a:rPr lang="en-US" dirty="0" smtClean="0"/>
              <a:t>Memory Modeling</a:t>
            </a:r>
            <a:endParaRPr lang="en-US" dirty="0"/>
          </a:p>
          <a:p>
            <a:pPr lvl="1"/>
            <a:r>
              <a:rPr lang="en-US" dirty="0"/>
              <a:t>Handle symbolic memory in real-world applications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31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</a:t>
            </a:r>
            <a:r>
              <a:rPr lang="en-US" dirty="0"/>
              <a:t>Y</a:t>
            </a:r>
            <a:r>
              <a:rPr lang="en-US" dirty="0" smtClean="0"/>
              <a:t>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shepherd: </a:t>
            </a:r>
            <a:r>
              <a:rPr lang="en-US" dirty="0" err="1"/>
              <a:t>Cristian</a:t>
            </a:r>
            <a:r>
              <a:rPr lang="en-US" dirty="0"/>
              <a:t> </a:t>
            </a:r>
            <a:r>
              <a:rPr lang="en-US" dirty="0" err="1"/>
              <a:t>Cadar</a:t>
            </a:r>
            <a:endParaRPr lang="en-US" dirty="0"/>
          </a:p>
          <a:p>
            <a:r>
              <a:rPr lang="en-US" dirty="0"/>
              <a:t>Anonymous reviewers</a:t>
            </a:r>
          </a:p>
          <a:p>
            <a:r>
              <a:rPr lang="en-US" dirty="0" smtClean="0"/>
              <a:t>Maverick Woo, Spencer Whitman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73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Sang Kil Cha (</a:t>
            </a:r>
            <a:r>
              <a:rPr lang="en-US" dirty="0">
                <a:hlinkClick r:id="rId3"/>
              </a:rPr>
              <a:t>sangkilc@cmu.edu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http://www.ece.cmu.edu/~sangkilc/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926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Multiple Paths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066800"/>
            <a:ext cx="7086600" cy="5791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b="1" dirty="0" err="1" smtClean="0">
                <a:latin typeface="Consolas"/>
                <a:cs typeface="Consolas"/>
              </a:rPr>
              <a:t>int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outprintf</a:t>
            </a:r>
            <a:r>
              <a:rPr lang="en-US" sz="2400" dirty="0" smtClean="0">
                <a:latin typeface="Consolas"/>
                <a:cs typeface="Consolas"/>
              </a:rPr>
              <a:t>( </a:t>
            </a:r>
            <a:r>
              <a:rPr lang="en-US" sz="2400" b="1" dirty="0" err="1" smtClean="0">
                <a:latin typeface="Consolas"/>
                <a:cs typeface="Consolas"/>
              </a:rPr>
              <a:t>const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b="1" dirty="0" smtClean="0">
                <a:latin typeface="Consolas"/>
                <a:cs typeface="Consolas"/>
              </a:rPr>
              <a:t>char</a:t>
            </a:r>
            <a:r>
              <a:rPr lang="en-US" sz="2400" dirty="0" smtClean="0">
                <a:latin typeface="Consolas"/>
                <a:cs typeface="Consolas"/>
              </a:rPr>
              <a:t> *</a:t>
            </a:r>
            <a:r>
              <a:rPr lang="en-US" sz="2400" dirty="0" err="1" smtClean="0">
                <a:latin typeface="Consolas"/>
                <a:cs typeface="Consolas"/>
              </a:rPr>
              <a:t>fmt</a:t>
            </a:r>
            <a:r>
              <a:rPr lang="en-US" sz="2400" dirty="0" smtClean="0">
                <a:latin typeface="Consolas"/>
                <a:cs typeface="Consolas"/>
              </a:rPr>
              <a:t>, … )</a:t>
            </a: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b="1" dirty="0" err="1" smtClean="0">
                <a:latin typeface="Consolas"/>
                <a:cs typeface="Consolas"/>
              </a:rPr>
              <a:t>int</a:t>
            </a:r>
            <a:r>
              <a:rPr lang="en-US" sz="2400" dirty="0" smtClean="0">
                <a:latin typeface="Consolas"/>
                <a:cs typeface="Consolas"/>
              </a:rPr>
              <a:t> count; </a:t>
            </a:r>
            <a:r>
              <a:rPr lang="en-US" sz="2400" b="1" dirty="0" smtClean="0">
                <a:latin typeface="Consolas"/>
                <a:cs typeface="Consolas"/>
              </a:rPr>
              <a:t>char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buf</a:t>
            </a:r>
            <a:r>
              <a:rPr lang="en-US" sz="2400" dirty="0" smtClean="0">
                <a:latin typeface="Consolas"/>
                <a:cs typeface="Consolas"/>
              </a:rPr>
              <a:t>[1024]; </a:t>
            </a:r>
            <a:r>
              <a:rPr lang="en-US" sz="2400" b="1" dirty="0" err="1" smtClean="0">
                <a:latin typeface="Consolas"/>
                <a:cs typeface="Consolas"/>
              </a:rPr>
              <a:t>va_list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args</a:t>
            </a:r>
            <a:r>
              <a:rPr lang="en-US" sz="2400" dirty="0" smtClean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va_start</a:t>
            </a:r>
            <a:r>
              <a:rPr lang="en-US" sz="2400" dirty="0" smtClean="0">
                <a:latin typeface="Consolas"/>
                <a:cs typeface="Consolas"/>
              </a:rPr>
              <a:t>( </a:t>
            </a:r>
            <a:r>
              <a:rPr lang="en-US" sz="2400" dirty="0" err="1" smtClean="0">
                <a:latin typeface="Consolas"/>
                <a:cs typeface="Consolas"/>
              </a:rPr>
              <a:t>args</a:t>
            </a:r>
            <a:r>
              <a:rPr lang="en-US" sz="2400" dirty="0" smtClean="0">
                <a:latin typeface="Consolas"/>
                <a:cs typeface="Consolas"/>
              </a:rPr>
              <a:t>, </a:t>
            </a:r>
            <a:r>
              <a:rPr lang="en-US" sz="2400" dirty="0" err="1" smtClean="0">
                <a:latin typeface="Consolas"/>
                <a:cs typeface="Consolas"/>
              </a:rPr>
              <a:t>fmt</a:t>
            </a:r>
            <a:r>
              <a:rPr lang="en-US" sz="2400" dirty="0" smtClean="0">
                <a:latin typeface="Consolas"/>
                <a:cs typeface="Consolas"/>
              </a:rPr>
              <a:t> );</a:t>
            </a: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  count = </a:t>
            </a:r>
            <a:r>
              <a:rPr lang="en-US" sz="2400" dirty="0" err="1" smtClean="0">
                <a:latin typeface="Consolas"/>
                <a:cs typeface="Consolas"/>
              </a:rPr>
              <a:t>vsprintf</a:t>
            </a:r>
            <a:r>
              <a:rPr lang="en-US" sz="2400" dirty="0" smtClean="0">
                <a:latin typeface="Consolas"/>
                <a:cs typeface="Consolas"/>
              </a:rPr>
              <a:t>( </a:t>
            </a:r>
            <a:r>
              <a:rPr lang="en-US" sz="2400" dirty="0" err="1" smtClean="0">
                <a:latin typeface="Consolas"/>
                <a:cs typeface="Consolas"/>
              </a:rPr>
              <a:t>buf</a:t>
            </a:r>
            <a:r>
              <a:rPr lang="en-US" sz="2400" dirty="0" smtClean="0">
                <a:latin typeface="Consolas"/>
                <a:cs typeface="Consolas"/>
              </a:rPr>
              <a:t>, </a:t>
            </a:r>
            <a:r>
              <a:rPr lang="en-US" sz="2400" dirty="0" err="1" smtClean="0">
                <a:latin typeface="Consolas"/>
                <a:cs typeface="Consolas"/>
              </a:rPr>
              <a:t>fmt</a:t>
            </a:r>
            <a:r>
              <a:rPr lang="en-US" sz="2400" dirty="0" smtClean="0">
                <a:latin typeface="Consolas"/>
                <a:cs typeface="Consolas"/>
              </a:rPr>
              <a:t>, </a:t>
            </a:r>
            <a:r>
              <a:rPr lang="en-US" sz="2400" dirty="0" err="1" smtClean="0">
                <a:latin typeface="Consolas"/>
                <a:cs typeface="Consolas"/>
              </a:rPr>
              <a:t>args</a:t>
            </a:r>
            <a:r>
              <a:rPr lang="en-US" sz="2400" dirty="0" smtClean="0">
                <a:latin typeface="Consolas"/>
                <a:cs typeface="Consolas"/>
              </a:rPr>
              <a:t> );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outwrite</a:t>
            </a:r>
            <a:r>
              <a:rPr lang="en-US" sz="2400" dirty="0" smtClean="0">
                <a:latin typeface="Consolas"/>
                <a:cs typeface="Consolas"/>
              </a:rPr>
              <a:t>( </a:t>
            </a:r>
            <a:r>
              <a:rPr lang="en-US" sz="2400" dirty="0" err="1" smtClean="0">
                <a:latin typeface="Consolas"/>
                <a:cs typeface="Consolas"/>
              </a:rPr>
              <a:t>buf</a:t>
            </a:r>
            <a:r>
              <a:rPr lang="en-US" sz="2400" dirty="0" smtClean="0">
                <a:latin typeface="Consolas"/>
                <a:cs typeface="Consolas"/>
              </a:rPr>
              <a:t>, count ); // print out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}</a:t>
            </a:r>
            <a:endParaRPr lang="en-US" sz="2400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400" b="1" dirty="0" err="1" smtClean="0">
                <a:latin typeface="Consolas"/>
                <a:cs typeface="Consolas"/>
              </a:rPr>
              <a:t>int</a:t>
            </a:r>
            <a:r>
              <a:rPr lang="en-US" sz="2400" dirty="0" smtClean="0">
                <a:latin typeface="Consolas"/>
                <a:cs typeface="Consolas"/>
              </a:rPr>
              <a:t> main( </a:t>
            </a:r>
            <a:r>
              <a:rPr lang="en-US" sz="2400" b="1" dirty="0" err="1" smtClean="0">
                <a:latin typeface="Consolas"/>
                <a:cs typeface="Consolas"/>
              </a:rPr>
              <a:t>int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argc</a:t>
            </a:r>
            <a:r>
              <a:rPr lang="en-US" sz="2400" dirty="0" smtClean="0">
                <a:latin typeface="Consolas"/>
                <a:cs typeface="Consolas"/>
              </a:rPr>
              <a:t>, </a:t>
            </a:r>
            <a:r>
              <a:rPr lang="en-US" sz="2400" b="1" dirty="0" smtClean="0">
                <a:latin typeface="Consolas"/>
                <a:cs typeface="Consolas"/>
              </a:rPr>
              <a:t>char</a:t>
            </a:r>
            <a:r>
              <a:rPr lang="en-US" sz="2400" dirty="0" smtClean="0">
                <a:latin typeface="Consolas"/>
                <a:cs typeface="Consolas"/>
              </a:rPr>
              <a:t>* </a:t>
            </a:r>
            <a:r>
              <a:rPr lang="en-US" sz="2400" dirty="0" err="1" smtClean="0">
                <a:latin typeface="Consolas"/>
                <a:cs typeface="Consolas"/>
              </a:rPr>
              <a:t>argv</a:t>
            </a:r>
            <a:r>
              <a:rPr lang="en-US" sz="2400" dirty="0" smtClean="0">
                <a:latin typeface="Consolas"/>
                <a:cs typeface="Consolas"/>
              </a:rPr>
              <a:t>[] )</a:t>
            </a: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b="1" dirty="0" err="1" smtClean="0">
                <a:latin typeface="Consolas"/>
                <a:cs typeface="Consolas"/>
              </a:rPr>
              <a:t>const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b="1" dirty="0" smtClean="0">
                <a:latin typeface="Consolas"/>
                <a:cs typeface="Consolas"/>
              </a:rPr>
              <a:t>char</a:t>
            </a:r>
            <a:r>
              <a:rPr lang="en-US" sz="2400" dirty="0" smtClean="0">
                <a:latin typeface="Consolas"/>
                <a:cs typeface="Consolas"/>
              </a:rPr>
              <a:t> *</a:t>
            </a:r>
            <a:r>
              <a:rPr lang="en-US" sz="2400" dirty="0" err="1" smtClean="0">
                <a:latin typeface="Consolas"/>
                <a:cs typeface="Consolas"/>
              </a:rPr>
              <a:t>arg</a:t>
            </a:r>
            <a:r>
              <a:rPr lang="en-US" sz="2400" dirty="0">
                <a:latin typeface="Consolas"/>
                <a:cs typeface="Consolas"/>
              </a:rPr>
              <a:t>;</a:t>
            </a:r>
            <a:endParaRPr lang="en-US" sz="2400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b="1" dirty="0" smtClean="0">
                <a:latin typeface="Consolas"/>
                <a:cs typeface="Consolas"/>
              </a:rPr>
              <a:t>while</a:t>
            </a:r>
            <a:r>
              <a:rPr lang="en-US" sz="2400" dirty="0" smtClean="0">
                <a:latin typeface="Consolas"/>
                <a:cs typeface="Consolas"/>
              </a:rPr>
              <a:t>( (</a:t>
            </a:r>
            <a:r>
              <a:rPr lang="en-US" sz="2400" dirty="0" err="1" smtClean="0">
                <a:latin typeface="Consolas"/>
                <a:cs typeface="Consolas"/>
              </a:rPr>
              <a:t>arg</a:t>
            </a:r>
            <a:r>
              <a:rPr lang="en-US" sz="2400" dirty="0" smtClean="0">
                <a:latin typeface="Consolas"/>
                <a:cs typeface="Consolas"/>
              </a:rPr>
              <a:t> = *</a:t>
            </a:r>
            <a:r>
              <a:rPr lang="en-US" sz="2400" dirty="0" err="1" smtClean="0">
                <a:latin typeface="Consolas"/>
                <a:cs typeface="Consolas"/>
              </a:rPr>
              <a:t>argv</a:t>
            </a:r>
            <a:r>
              <a:rPr lang="en-US" sz="2400" dirty="0" smtClean="0">
                <a:latin typeface="Consolas"/>
                <a:cs typeface="Consolas"/>
              </a:rPr>
              <a:t>++) != 0 ) 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smtClean="0">
                <a:latin typeface="Consolas"/>
                <a:cs typeface="Consolas"/>
              </a:rPr>
              <a:t>   </a:t>
            </a:r>
            <a:r>
              <a:rPr lang="en-US" sz="2400" b="1" dirty="0" smtClean="0">
                <a:latin typeface="Consolas"/>
                <a:cs typeface="Consolas"/>
              </a:rPr>
              <a:t>switch</a:t>
            </a:r>
            <a:r>
              <a:rPr lang="en-US" sz="2400" dirty="0" smtClean="0">
                <a:latin typeface="Consolas"/>
                <a:cs typeface="Consolas"/>
              </a:rPr>
              <a:t> ( </a:t>
            </a:r>
            <a:r>
              <a:rPr lang="en-US" sz="2400" dirty="0" err="1" smtClean="0">
                <a:latin typeface="Consolas"/>
                <a:cs typeface="Consolas"/>
              </a:rPr>
              <a:t>arg</a:t>
            </a:r>
            <a:r>
              <a:rPr lang="en-US" sz="2400" dirty="0" smtClean="0">
                <a:latin typeface="Consolas"/>
                <a:cs typeface="Consolas"/>
              </a:rPr>
              <a:t>[0] ) 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smtClean="0">
                <a:latin typeface="Consolas"/>
                <a:cs typeface="Consolas"/>
              </a:rPr>
              <a:t>   </a:t>
            </a:r>
            <a:r>
              <a:rPr lang="en-US" sz="2400" b="1" dirty="0" smtClean="0">
                <a:latin typeface="Consolas"/>
                <a:cs typeface="Consolas"/>
              </a:rPr>
              <a:t>case</a:t>
            </a:r>
            <a:r>
              <a:rPr lang="en-US" sz="2400" dirty="0" smtClean="0">
                <a:latin typeface="Consolas"/>
                <a:cs typeface="Consolas"/>
              </a:rPr>
              <a:t> ‘-’: 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smtClean="0">
                <a:latin typeface="Consolas"/>
                <a:cs typeface="Consolas"/>
              </a:rPr>
              <a:t>     </a:t>
            </a:r>
            <a:r>
              <a:rPr lang="en-US" sz="2400" b="1" dirty="0" smtClean="0">
                <a:latin typeface="Consolas"/>
                <a:cs typeface="Consolas"/>
              </a:rPr>
              <a:t>switch</a:t>
            </a:r>
            <a:r>
              <a:rPr lang="en-US" sz="2400" dirty="0" smtClean="0">
                <a:latin typeface="Consolas"/>
                <a:cs typeface="Consolas"/>
              </a:rPr>
              <a:t> ( </a:t>
            </a:r>
            <a:r>
              <a:rPr lang="en-US" sz="2400" dirty="0" err="1" smtClean="0">
                <a:latin typeface="Consolas"/>
                <a:cs typeface="Consolas"/>
              </a:rPr>
              <a:t>arg</a:t>
            </a:r>
            <a:r>
              <a:rPr lang="en-US" sz="2400" dirty="0" smtClean="0">
                <a:latin typeface="Consolas"/>
                <a:cs typeface="Consolas"/>
              </a:rPr>
              <a:t>[1] ) {</a:t>
            </a: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      </a:t>
            </a:r>
            <a:r>
              <a:rPr lang="en-US" sz="2400" b="1" dirty="0" smtClean="0">
                <a:latin typeface="Consolas"/>
                <a:cs typeface="Consolas"/>
              </a:rPr>
              <a:t>case</a:t>
            </a:r>
            <a:r>
              <a:rPr lang="en-US" sz="2400" dirty="0" smtClean="0">
                <a:latin typeface="Consolas"/>
                <a:cs typeface="Consolas"/>
              </a:rPr>
              <a:t> 0:</a:t>
            </a: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      …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smtClean="0">
                <a:latin typeface="Consolas"/>
                <a:cs typeface="Consolas"/>
              </a:rPr>
              <a:t>     </a:t>
            </a:r>
            <a:r>
              <a:rPr lang="en-US" sz="2400" b="1" dirty="0" smtClean="0">
                <a:latin typeface="Consolas"/>
                <a:cs typeface="Consolas"/>
              </a:rPr>
              <a:t>default</a:t>
            </a:r>
            <a:r>
              <a:rPr lang="en-US" sz="2400" dirty="0" smtClean="0">
                <a:latin typeface="Consolas"/>
                <a:cs typeface="Consolas"/>
              </a:rPr>
              <a:t>: </a:t>
            </a:r>
            <a:r>
              <a:rPr lang="en-US" sz="2400" dirty="0" err="1" smtClean="0">
                <a:latin typeface="Consolas"/>
                <a:cs typeface="Consolas"/>
              </a:rPr>
              <a:t>outprintf</a:t>
            </a:r>
            <a:r>
              <a:rPr lang="en-US" sz="2400" dirty="0" smtClean="0">
                <a:latin typeface="Consolas"/>
                <a:cs typeface="Consolas"/>
              </a:rPr>
              <a:t>( “unknown switch %s\n”, </a:t>
            </a:r>
            <a:r>
              <a:rPr lang="en-US" sz="2400" dirty="0" err="1" smtClean="0">
                <a:latin typeface="Consolas"/>
                <a:cs typeface="Consolas"/>
              </a:rPr>
              <a:t>arg</a:t>
            </a:r>
            <a:r>
              <a:rPr lang="en-US" sz="2400" dirty="0" smtClean="0">
                <a:latin typeface="Consolas"/>
                <a:cs typeface="Consolas"/>
              </a:rPr>
              <a:t>[1] );</a:t>
            </a:r>
            <a:endParaRPr lang="en-US" sz="24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      }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smtClean="0">
                <a:latin typeface="Consolas"/>
                <a:cs typeface="Consolas"/>
              </a:rPr>
              <a:t>   }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smtClean="0">
                <a:latin typeface="Consolas"/>
                <a:cs typeface="Consolas"/>
              </a:rPr>
              <a:t>   </a:t>
            </a:r>
            <a:r>
              <a:rPr lang="en-US" sz="2400" b="1" dirty="0" smtClean="0">
                <a:latin typeface="Consolas"/>
                <a:cs typeface="Consolas"/>
              </a:rPr>
              <a:t>default</a:t>
            </a:r>
            <a:r>
              <a:rPr lang="en-US" sz="2400" dirty="0" smtClean="0">
                <a:latin typeface="Consolas"/>
                <a:cs typeface="Consolas"/>
              </a:rPr>
              <a:t>: …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smtClean="0">
                <a:latin typeface="Consolas"/>
                <a:cs typeface="Consolas"/>
              </a:rPr>
              <a:t>   }</a:t>
            </a: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  …</a:t>
            </a:r>
            <a:endParaRPr lang="en-US" sz="2400" dirty="0">
              <a:latin typeface="Consolas"/>
              <a:cs typeface="Consola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5</a:t>
            </a:fld>
            <a:endParaRPr lang="en-US"/>
          </a:p>
        </p:txBody>
      </p:sp>
      <p:cxnSp>
        <p:nvCxnSpPr>
          <p:cNvPr id="184" name="Straight Arrow Connector 183"/>
          <p:cNvCxnSpPr/>
          <p:nvPr/>
        </p:nvCxnSpPr>
        <p:spPr>
          <a:xfrm flipV="1">
            <a:off x="3581400" y="3733800"/>
            <a:ext cx="3352800" cy="381000"/>
          </a:xfrm>
          <a:prstGeom prst="straightConnector1">
            <a:avLst/>
          </a:prstGeom>
          <a:ln w="57150" cmpd="sng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 flipV="1">
            <a:off x="2705100" y="3733800"/>
            <a:ext cx="4229100" cy="723900"/>
          </a:xfrm>
          <a:prstGeom prst="straightConnector1">
            <a:avLst/>
          </a:prstGeom>
          <a:ln w="57150" cmpd="sng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 flipV="1">
            <a:off x="3733800" y="3733800"/>
            <a:ext cx="3200400" cy="914400"/>
          </a:xfrm>
          <a:prstGeom prst="straightConnector1">
            <a:avLst/>
          </a:prstGeom>
          <a:ln w="57150" cmpd="sng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/>
          <p:nvPr/>
        </p:nvCxnSpPr>
        <p:spPr>
          <a:xfrm flipV="1">
            <a:off x="2438400" y="3733800"/>
            <a:ext cx="4495800" cy="1219200"/>
          </a:xfrm>
          <a:prstGeom prst="straightConnector1">
            <a:avLst/>
          </a:prstGeom>
          <a:ln w="57150" cmpd="sng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5" name="TextBox 194"/>
          <p:cNvSpPr txBox="1"/>
          <p:nvPr/>
        </p:nvSpPr>
        <p:spPr>
          <a:xfrm>
            <a:off x="7002988" y="3276600"/>
            <a:ext cx="1751080" cy="98488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dirty="0" smtClean="0"/>
              <a:t>Many</a:t>
            </a:r>
          </a:p>
          <a:p>
            <a:r>
              <a:rPr lang="en-US" sz="3200" dirty="0" smtClean="0"/>
              <a:t>Branches!</a:t>
            </a:r>
          </a:p>
        </p:txBody>
      </p:sp>
      <p:cxnSp>
        <p:nvCxnSpPr>
          <p:cNvPr id="196" name="Straight Arrow Connector 195"/>
          <p:cNvCxnSpPr/>
          <p:nvPr/>
        </p:nvCxnSpPr>
        <p:spPr>
          <a:xfrm flipV="1">
            <a:off x="3048000" y="3733800"/>
            <a:ext cx="3886200" cy="1600200"/>
          </a:xfrm>
          <a:prstGeom prst="straightConnector1">
            <a:avLst/>
          </a:prstGeom>
          <a:ln w="57150" cmpd="sng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/>
          <p:nvPr/>
        </p:nvCxnSpPr>
        <p:spPr>
          <a:xfrm flipV="1">
            <a:off x="2438400" y="3733800"/>
            <a:ext cx="4495800" cy="2438400"/>
          </a:xfrm>
          <a:prstGeom prst="straightConnector1">
            <a:avLst/>
          </a:prstGeom>
          <a:ln w="57150" cmpd="sng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/>
          <p:nvPr/>
        </p:nvCxnSpPr>
        <p:spPr>
          <a:xfrm flipV="1">
            <a:off x="1981200" y="3733800"/>
            <a:ext cx="4953000" cy="1524000"/>
          </a:xfrm>
          <a:prstGeom prst="straightConnector1">
            <a:avLst/>
          </a:prstGeom>
          <a:ln w="57150" cmpd="sng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391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Automatic Exploit Generation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7545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Automatically Find Bugs &amp; </a:t>
            </a:r>
            <a:r>
              <a:rPr lang="en-US" b="1" u="sng" dirty="0"/>
              <a:t>Generate Exploits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6</a:t>
            </a:fld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352800"/>
            <a:ext cx="1444063" cy="1696774"/>
          </a:xfrm>
          <a:prstGeom prst="rect">
            <a:avLst/>
          </a:prstGeom>
        </p:spPr>
      </p:pic>
      <p:sp>
        <p:nvSpPr>
          <p:cNvPr id="19" name="Rounded Rectangular Callout 18"/>
          <p:cNvSpPr/>
          <p:nvPr/>
        </p:nvSpPr>
        <p:spPr>
          <a:xfrm>
            <a:off x="4800600" y="2353234"/>
            <a:ext cx="3886200" cy="1609165"/>
          </a:xfrm>
          <a:prstGeom prst="wedgeRoundRectCallout">
            <a:avLst>
              <a:gd name="adj1" fmla="val 33148"/>
              <a:gd name="adj2" fmla="val -76464"/>
              <a:gd name="adj3" fmla="val 16667"/>
            </a:avLst>
          </a:prstGeom>
          <a:solidFill>
            <a:schemeClr val="accent1"/>
          </a:solidFill>
          <a:ln>
            <a:noFill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Transfer Control to Attacker Code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(exec “/bin/</a:t>
            </a:r>
            <a:r>
              <a:rPr lang="en-US" sz="2800" dirty="0" err="1" smtClean="0">
                <a:solidFill>
                  <a:schemeClr val="bg1"/>
                </a:solidFill>
              </a:rPr>
              <a:t>sh</a:t>
            </a:r>
            <a:r>
              <a:rPr lang="en-US" sz="2800" dirty="0" smtClean="0">
                <a:solidFill>
                  <a:schemeClr val="bg1"/>
                </a:solidFill>
              </a:rPr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4226819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Generating Exploits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066800"/>
            <a:ext cx="7086600" cy="5791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b="1" dirty="0" err="1">
                <a:latin typeface="Consolas"/>
                <a:cs typeface="Consolas"/>
              </a:rPr>
              <a:t>int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err="1">
                <a:latin typeface="Consolas"/>
                <a:cs typeface="Consolas"/>
              </a:rPr>
              <a:t>outprintf</a:t>
            </a:r>
            <a:r>
              <a:rPr lang="en-US" sz="2400" dirty="0">
                <a:latin typeface="Consolas"/>
                <a:cs typeface="Consolas"/>
              </a:rPr>
              <a:t>( </a:t>
            </a:r>
            <a:r>
              <a:rPr lang="en-US" sz="2400" b="1" dirty="0" err="1">
                <a:latin typeface="Consolas"/>
                <a:cs typeface="Consolas"/>
              </a:rPr>
              <a:t>const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b="1" dirty="0">
                <a:latin typeface="Consolas"/>
                <a:cs typeface="Consolas"/>
              </a:rPr>
              <a:t>char</a:t>
            </a:r>
            <a:r>
              <a:rPr lang="en-US" sz="2400" dirty="0">
                <a:latin typeface="Consolas"/>
                <a:cs typeface="Consolas"/>
              </a:rPr>
              <a:t> *</a:t>
            </a:r>
            <a:r>
              <a:rPr lang="en-US" sz="2400" dirty="0" err="1">
                <a:latin typeface="Consolas"/>
                <a:cs typeface="Consolas"/>
              </a:rPr>
              <a:t>fmt</a:t>
            </a:r>
            <a:r>
              <a:rPr lang="en-US" sz="2400" dirty="0">
                <a:latin typeface="Consolas"/>
                <a:cs typeface="Consolas"/>
              </a:rPr>
              <a:t>, … )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</a:t>
            </a:r>
            <a:r>
              <a:rPr lang="en-US" sz="2400" b="1" dirty="0" err="1">
                <a:latin typeface="Consolas"/>
                <a:cs typeface="Consolas"/>
              </a:rPr>
              <a:t>int</a:t>
            </a:r>
            <a:r>
              <a:rPr lang="en-US" sz="2400" dirty="0">
                <a:latin typeface="Consolas"/>
                <a:cs typeface="Consolas"/>
              </a:rPr>
              <a:t> count; </a:t>
            </a:r>
            <a:r>
              <a:rPr lang="en-US" sz="2400" b="1" dirty="0">
                <a:latin typeface="Consolas"/>
                <a:cs typeface="Consolas"/>
              </a:rPr>
              <a:t>char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err="1">
                <a:latin typeface="Consolas"/>
                <a:cs typeface="Consolas"/>
              </a:rPr>
              <a:t>buf</a:t>
            </a:r>
            <a:r>
              <a:rPr lang="en-US" sz="2400" dirty="0">
                <a:latin typeface="Consolas"/>
                <a:cs typeface="Consolas"/>
              </a:rPr>
              <a:t>[1024]; </a:t>
            </a:r>
            <a:r>
              <a:rPr lang="en-US" sz="2400" b="1" dirty="0" err="1">
                <a:latin typeface="Consolas"/>
                <a:cs typeface="Consolas"/>
              </a:rPr>
              <a:t>va_list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err="1">
                <a:latin typeface="Consolas"/>
                <a:cs typeface="Consolas"/>
              </a:rPr>
              <a:t>args</a:t>
            </a:r>
            <a:r>
              <a:rPr lang="en-US" sz="24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</a:t>
            </a:r>
            <a:r>
              <a:rPr lang="en-US" sz="2400" dirty="0" err="1">
                <a:latin typeface="Consolas"/>
                <a:cs typeface="Consolas"/>
              </a:rPr>
              <a:t>va_start</a:t>
            </a:r>
            <a:r>
              <a:rPr lang="en-US" sz="2400" dirty="0">
                <a:latin typeface="Consolas"/>
                <a:cs typeface="Consolas"/>
              </a:rPr>
              <a:t>( </a:t>
            </a:r>
            <a:r>
              <a:rPr lang="en-US" sz="2400" dirty="0" err="1">
                <a:latin typeface="Consolas"/>
                <a:cs typeface="Consolas"/>
              </a:rPr>
              <a:t>args</a:t>
            </a:r>
            <a:r>
              <a:rPr lang="en-US" sz="2400" dirty="0">
                <a:latin typeface="Consolas"/>
                <a:cs typeface="Consolas"/>
              </a:rPr>
              <a:t>, </a:t>
            </a:r>
            <a:r>
              <a:rPr lang="en-US" sz="2400" dirty="0" err="1">
                <a:latin typeface="Consolas"/>
                <a:cs typeface="Consolas"/>
              </a:rPr>
              <a:t>fmt</a:t>
            </a:r>
            <a:r>
              <a:rPr lang="en-US" sz="2400" dirty="0">
                <a:latin typeface="Consolas"/>
                <a:cs typeface="Consolas"/>
              </a:rPr>
              <a:t> );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count = </a:t>
            </a:r>
            <a:r>
              <a:rPr lang="en-US" sz="2400" dirty="0" err="1">
                <a:latin typeface="Consolas"/>
                <a:cs typeface="Consolas"/>
              </a:rPr>
              <a:t>vsprintf</a:t>
            </a:r>
            <a:r>
              <a:rPr lang="en-US" sz="2400" dirty="0">
                <a:latin typeface="Consolas"/>
                <a:cs typeface="Consolas"/>
              </a:rPr>
              <a:t>( </a:t>
            </a:r>
            <a:r>
              <a:rPr lang="en-US" sz="2400" dirty="0" err="1">
                <a:latin typeface="Consolas"/>
                <a:cs typeface="Consolas"/>
              </a:rPr>
              <a:t>buf</a:t>
            </a:r>
            <a:r>
              <a:rPr lang="en-US" sz="2400" dirty="0">
                <a:latin typeface="Consolas"/>
                <a:cs typeface="Consolas"/>
              </a:rPr>
              <a:t>, </a:t>
            </a:r>
            <a:r>
              <a:rPr lang="en-US" sz="2400" dirty="0" err="1">
                <a:latin typeface="Consolas"/>
                <a:cs typeface="Consolas"/>
              </a:rPr>
              <a:t>fmt</a:t>
            </a:r>
            <a:r>
              <a:rPr lang="en-US" sz="2400" dirty="0">
                <a:latin typeface="Consolas"/>
                <a:cs typeface="Consolas"/>
              </a:rPr>
              <a:t>, </a:t>
            </a:r>
            <a:r>
              <a:rPr lang="en-US" sz="2400" dirty="0" err="1">
                <a:latin typeface="Consolas"/>
                <a:cs typeface="Consolas"/>
              </a:rPr>
              <a:t>args</a:t>
            </a:r>
            <a:r>
              <a:rPr lang="en-US" sz="2400" dirty="0">
                <a:latin typeface="Consolas"/>
                <a:cs typeface="Consolas"/>
              </a:rPr>
              <a:t> );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</a:t>
            </a:r>
            <a:r>
              <a:rPr lang="en-US" sz="2400" dirty="0" err="1">
                <a:latin typeface="Consolas"/>
                <a:cs typeface="Consolas"/>
              </a:rPr>
              <a:t>outwrite</a:t>
            </a:r>
            <a:r>
              <a:rPr lang="en-US" sz="2400" dirty="0">
                <a:latin typeface="Consolas"/>
                <a:cs typeface="Consolas"/>
              </a:rPr>
              <a:t>( </a:t>
            </a:r>
            <a:r>
              <a:rPr lang="en-US" sz="2400" dirty="0" err="1">
                <a:latin typeface="Consolas"/>
                <a:cs typeface="Consolas"/>
              </a:rPr>
              <a:t>buf</a:t>
            </a:r>
            <a:r>
              <a:rPr lang="en-US" sz="2400" dirty="0">
                <a:latin typeface="Consolas"/>
                <a:cs typeface="Consolas"/>
              </a:rPr>
              <a:t>, count ); // print out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}</a:t>
            </a:r>
          </a:p>
          <a:p>
            <a:pPr marL="0" indent="0">
              <a:buNone/>
            </a:pPr>
            <a:r>
              <a:rPr lang="en-US" sz="2400" b="1" dirty="0" err="1">
                <a:latin typeface="Consolas"/>
                <a:cs typeface="Consolas"/>
              </a:rPr>
              <a:t>int</a:t>
            </a:r>
            <a:r>
              <a:rPr lang="en-US" sz="2400" dirty="0">
                <a:latin typeface="Consolas"/>
                <a:cs typeface="Consolas"/>
              </a:rPr>
              <a:t> main( </a:t>
            </a:r>
            <a:r>
              <a:rPr lang="en-US" sz="2400" b="1" dirty="0" err="1">
                <a:latin typeface="Consolas"/>
                <a:cs typeface="Consolas"/>
              </a:rPr>
              <a:t>int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err="1">
                <a:latin typeface="Consolas"/>
                <a:cs typeface="Consolas"/>
              </a:rPr>
              <a:t>argc</a:t>
            </a:r>
            <a:r>
              <a:rPr lang="en-US" sz="2400" dirty="0">
                <a:latin typeface="Consolas"/>
                <a:cs typeface="Consolas"/>
              </a:rPr>
              <a:t>, </a:t>
            </a:r>
            <a:r>
              <a:rPr lang="en-US" sz="2400" b="1" dirty="0">
                <a:latin typeface="Consolas"/>
                <a:cs typeface="Consolas"/>
              </a:rPr>
              <a:t>char</a:t>
            </a:r>
            <a:r>
              <a:rPr lang="en-US" sz="2400" dirty="0">
                <a:latin typeface="Consolas"/>
                <a:cs typeface="Consolas"/>
              </a:rPr>
              <a:t>* </a:t>
            </a:r>
            <a:r>
              <a:rPr lang="en-US" sz="2400" dirty="0" err="1">
                <a:latin typeface="Consolas"/>
                <a:cs typeface="Consolas"/>
              </a:rPr>
              <a:t>argv</a:t>
            </a:r>
            <a:r>
              <a:rPr lang="en-US" sz="2400" dirty="0">
                <a:latin typeface="Consolas"/>
                <a:cs typeface="Consolas"/>
              </a:rPr>
              <a:t>[] )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</a:t>
            </a:r>
            <a:r>
              <a:rPr lang="en-US" sz="2400" b="1" dirty="0" err="1">
                <a:latin typeface="Consolas"/>
                <a:cs typeface="Consolas"/>
              </a:rPr>
              <a:t>const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b="1" dirty="0">
                <a:latin typeface="Consolas"/>
                <a:cs typeface="Consolas"/>
              </a:rPr>
              <a:t>char</a:t>
            </a:r>
            <a:r>
              <a:rPr lang="en-US" sz="2400" dirty="0">
                <a:latin typeface="Consolas"/>
                <a:cs typeface="Consolas"/>
              </a:rPr>
              <a:t> *</a:t>
            </a:r>
            <a:r>
              <a:rPr lang="en-US" sz="2400" dirty="0" err="1">
                <a:latin typeface="Consolas"/>
                <a:cs typeface="Consolas"/>
              </a:rPr>
              <a:t>arg</a:t>
            </a:r>
            <a:r>
              <a:rPr lang="en-US" sz="24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</a:t>
            </a:r>
            <a:r>
              <a:rPr lang="en-US" sz="2400" b="1" dirty="0">
                <a:latin typeface="Consolas"/>
                <a:cs typeface="Consolas"/>
              </a:rPr>
              <a:t>while</a:t>
            </a:r>
            <a:r>
              <a:rPr lang="en-US" sz="2400" dirty="0">
                <a:latin typeface="Consolas"/>
                <a:cs typeface="Consolas"/>
              </a:rPr>
              <a:t>( (</a:t>
            </a:r>
            <a:r>
              <a:rPr lang="en-US" sz="2400" dirty="0" err="1">
                <a:latin typeface="Consolas"/>
                <a:cs typeface="Consolas"/>
              </a:rPr>
              <a:t>arg</a:t>
            </a:r>
            <a:r>
              <a:rPr lang="en-US" sz="2400" dirty="0">
                <a:latin typeface="Consolas"/>
                <a:cs typeface="Consolas"/>
              </a:rPr>
              <a:t> = *</a:t>
            </a:r>
            <a:r>
              <a:rPr lang="en-US" sz="2400" dirty="0" err="1">
                <a:latin typeface="Consolas"/>
                <a:cs typeface="Consolas"/>
              </a:rPr>
              <a:t>argv</a:t>
            </a:r>
            <a:r>
              <a:rPr lang="en-US" sz="2400" dirty="0">
                <a:latin typeface="Consolas"/>
                <a:cs typeface="Consolas"/>
              </a:rPr>
              <a:t>++) != 0 ) 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</a:t>
            </a:r>
            <a:r>
              <a:rPr lang="en-US" sz="2400" b="1" dirty="0">
                <a:latin typeface="Consolas"/>
                <a:cs typeface="Consolas"/>
              </a:rPr>
              <a:t>switch</a:t>
            </a:r>
            <a:r>
              <a:rPr lang="en-US" sz="2400" dirty="0">
                <a:latin typeface="Consolas"/>
                <a:cs typeface="Consolas"/>
              </a:rPr>
              <a:t> ( </a:t>
            </a:r>
            <a:r>
              <a:rPr lang="en-US" sz="2400" dirty="0" err="1">
                <a:latin typeface="Consolas"/>
                <a:cs typeface="Consolas"/>
              </a:rPr>
              <a:t>arg</a:t>
            </a:r>
            <a:r>
              <a:rPr lang="en-US" sz="2400" dirty="0">
                <a:latin typeface="Consolas"/>
                <a:cs typeface="Consolas"/>
              </a:rPr>
              <a:t>[0] ) 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</a:t>
            </a:r>
            <a:r>
              <a:rPr lang="en-US" sz="2400" b="1" dirty="0">
                <a:latin typeface="Consolas"/>
                <a:cs typeface="Consolas"/>
              </a:rPr>
              <a:t>case</a:t>
            </a:r>
            <a:r>
              <a:rPr lang="en-US" sz="2400" dirty="0">
                <a:latin typeface="Consolas"/>
                <a:cs typeface="Consolas"/>
              </a:rPr>
              <a:t> ‘-’: 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  </a:t>
            </a:r>
            <a:r>
              <a:rPr lang="en-US" sz="2400" b="1" dirty="0">
                <a:latin typeface="Consolas"/>
                <a:cs typeface="Consolas"/>
              </a:rPr>
              <a:t>switch</a:t>
            </a:r>
            <a:r>
              <a:rPr lang="en-US" sz="2400" dirty="0">
                <a:latin typeface="Consolas"/>
                <a:cs typeface="Consolas"/>
              </a:rPr>
              <a:t> ( </a:t>
            </a:r>
            <a:r>
              <a:rPr lang="en-US" sz="2400" dirty="0" err="1">
                <a:latin typeface="Consolas"/>
                <a:cs typeface="Consolas"/>
              </a:rPr>
              <a:t>arg</a:t>
            </a:r>
            <a:r>
              <a:rPr lang="en-US" sz="2400" dirty="0">
                <a:latin typeface="Consolas"/>
                <a:cs typeface="Consolas"/>
              </a:rPr>
              <a:t>[1] ) 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  </a:t>
            </a:r>
            <a:r>
              <a:rPr lang="en-US" sz="2400" b="1" dirty="0">
                <a:latin typeface="Consolas"/>
                <a:cs typeface="Consolas"/>
              </a:rPr>
              <a:t>case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smtClean="0">
                <a:latin typeface="Consolas"/>
                <a:cs typeface="Consolas"/>
              </a:rPr>
              <a:t>0:</a:t>
            </a:r>
            <a:endParaRPr lang="en-US" sz="24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  …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  </a:t>
            </a:r>
            <a:r>
              <a:rPr lang="en-US" sz="2400" b="1" dirty="0">
                <a:latin typeface="Consolas"/>
                <a:cs typeface="Consolas"/>
              </a:rPr>
              <a:t>default</a:t>
            </a:r>
            <a:r>
              <a:rPr lang="en-US" sz="2400" dirty="0">
                <a:latin typeface="Consolas"/>
                <a:cs typeface="Consolas"/>
              </a:rPr>
              <a:t>: </a:t>
            </a:r>
            <a:r>
              <a:rPr lang="en-US" sz="2400" dirty="0" err="1">
                <a:latin typeface="Consolas"/>
                <a:cs typeface="Consolas"/>
              </a:rPr>
              <a:t>outprintf</a:t>
            </a:r>
            <a:r>
              <a:rPr lang="en-US" sz="2400" dirty="0">
                <a:latin typeface="Consolas"/>
                <a:cs typeface="Consolas"/>
              </a:rPr>
              <a:t>( “unknown switch %s\n”, </a:t>
            </a:r>
            <a:r>
              <a:rPr lang="en-US" sz="2400" dirty="0" err="1">
                <a:latin typeface="Consolas"/>
                <a:cs typeface="Consolas"/>
              </a:rPr>
              <a:t>arg</a:t>
            </a:r>
            <a:r>
              <a:rPr lang="en-US" sz="2400" dirty="0">
                <a:latin typeface="Consolas"/>
                <a:cs typeface="Consolas"/>
              </a:rPr>
              <a:t>[1] );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  }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}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</a:t>
            </a:r>
            <a:r>
              <a:rPr lang="en-US" sz="2400" b="1" dirty="0">
                <a:latin typeface="Consolas"/>
                <a:cs typeface="Consolas"/>
              </a:rPr>
              <a:t>default</a:t>
            </a:r>
            <a:r>
              <a:rPr lang="en-US" sz="2400" dirty="0">
                <a:latin typeface="Consolas"/>
                <a:cs typeface="Consolas"/>
              </a:rPr>
              <a:t>: …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}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7</a:t>
            </a:fld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56388" y="2029968"/>
            <a:ext cx="629412" cy="484632"/>
          </a:xfrm>
          <a:prstGeom prst="rightArrow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8001000" y="3200399"/>
            <a:ext cx="530422" cy="2969897"/>
          </a:xfrm>
          <a:prstGeom prst="rightBrace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254962" y="4521162"/>
            <a:ext cx="101309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err="1" smtClean="0"/>
              <a:t>outprintf</a:t>
            </a:r>
            <a:endParaRPr lang="en-US" sz="2000" dirty="0" smtClean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112414"/>
              </p:ext>
            </p:extLst>
          </p:nvPr>
        </p:nvGraphicFramePr>
        <p:xfrm>
          <a:off x="6096000" y="1060932"/>
          <a:ext cx="1905000" cy="5416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</a:tblGrid>
              <a:tr h="54160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788608"/>
              </p:ext>
            </p:extLst>
          </p:nvPr>
        </p:nvGraphicFramePr>
        <p:xfrm>
          <a:off x="6096000" y="2133601"/>
          <a:ext cx="1905000" cy="40366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</a:tblGrid>
              <a:tr h="470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…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470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fmt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470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addr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470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count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470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args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144589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buf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 rot="16200000">
            <a:off x="5296852" y="3466148"/>
            <a:ext cx="3503297" cy="19050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rgbClr val="FFFFFE"/>
                </a:solidFill>
              </a:rPr>
              <a:t>user input</a:t>
            </a:r>
          </a:p>
        </p:txBody>
      </p:sp>
      <p:sp>
        <p:nvSpPr>
          <p:cNvPr id="25" name="Right Brace 24"/>
          <p:cNvSpPr/>
          <p:nvPr/>
        </p:nvSpPr>
        <p:spPr>
          <a:xfrm>
            <a:off x="8001000" y="2139627"/>
            <a:ext cx="530424" cy="1060773"/>
          </a:xfrm>
          <a:prstGeom prst="rightBrace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8484995" y="2541393"/>
            <a:ext cx="55303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main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90600" y="2110254"/>
            <a:ext cx="4267200" cy="274320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074185" y="5913850"/>
            <a:ext cx="1021815" cy="369332"/>
            <a:chOff x="5074185" y="5609050"/>
            <a:chExt cx="1021815" cy="369332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5638800" y="5835134"/>
              <a:ext cx="457200" cy="0"/>
            </a:xfrm>
            <a:prstGeom prst="straightConnector1">
              <a:avLst/>
            </a:prstGeom>
            <a:ln w="76200" cmpd="sng">
              <a:solidFill>
                <a:schemeClr val="accent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5074185" y="5609050"/>
              <a:ext cx="488415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accent1"/>
                  </a:solidFill>
                </a:rPr>
                <a:t>esp</a:t>
              </a:r>
              <a:endParaRPr lang="en-US" sz="2400" b="1" dirty="0" smtClean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1640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 animBg="1"/>
      <p:bldP spid="7" grpId="0" animBg="1"/>
      <p:bldP spid="9" grpId="0"/>
      <p:bldP spid="17" grpId="0" animBg="1"/>
      <p:bldP spid="25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Generating Exploits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066800"/>
            <a:ext cx="7086600" cy="5791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b="1" dirty="0" err="1">
                <a:latin typeface="Consolas"/>
                <a:cs typeface="Consolas"/>
              </a:rPr>
              <a:t>int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err="1">
                <a:latin typeface="Consolas"/>
                <a:cs typeface="Consolas"/>
              </a:rPr>
              <a:t>outprintf</a:t>
            </a:r>
            <a:r>
              <a:rPr lang="en-US" sz="2400" dirty="0">
                <a:latin typeface="Consolas"/>
                <a:cs typeface="Consolas"/>
              </a:rPr>
              <a:t>( </a:t>
            </a:r>
            <a:r>
              <a:rPr lang="en-US" sz="2400" b="1" dirty="0" err="1">
                <a:latin typeface="Consolas"/>
                <a:cs typeface="Consolas"/>
              </a:rPr>
              <a:t>const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b="1" dirty="0">
                <a:latin typeface="Consolas"/>
                <a:cs typeface="Consolas"/>
              </a:rPr>
              <a:t>char</a:t>
            </a:r>
            <a:r>
              <a:rPr lang="en-US" sz="2400" dirty="0">
                <a:latin typeface="Consolas"/>
                <a:cs typeface="Consolas"/>
              </a:rPr>
              <a:t> *</a:t>
            </a:r>
            <a:r>
              <a:rPr lang="en-US" sz="2400" dirty="0" err="1">
                <a:latin typeface="Consolas"/>
                <a:cs typeface="Consolas"/>
              </a:rPr>
              <a:t>fmt</a:t>
            </a:r>
            <a:r>
              <a:rPr lang="en-US" sz="2400" dirty="0">
                <a:latin typeface="Consolas"/>
                <a:cs typeface="Consolas"/>
              </a:rPr>
              <a:t>, … )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</a:t>
            </a:r>
            <a:r>
              <a:rPr lang="en-US" sz="2400" b="1" dirty="0" err="1">
                <a:latin typeface="Consolas"/>
                <a:cs typeface="Consolas"/>
              </a:rPr>
              <a:t>int</a:t>
            </a:r>
            <a:r>
              <a:rPr lang="en-US" sz="2400" dirty="0">
                <a:latin typeface="Consolas"/>
                <a:cs typeface="Consolas"/>
              </a:rPr>
              <a:t> count; </a:t>
            </a:r>
            <a:r>
              <a:rPr lang="en-US" sz="2400" b="1" dirty="0">
                <a:latin typeface="Consolas"/>
                <a:cs typeface="Consolas"/>
              </a:rPr>
              <a:t>char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err="1">
                <a:latin typeface="Consolas"/>
                <a:cs typeface="Consolas"/>
              </a:rPr>
              <a:t>buf</a:t>
            </a:r>
            <a:r>
              <a:rPr lang="en-US" sz="2400" dirty="0">
                <a:latin typeface="Consolas"/>
                <a:cs typeface="Consolas"/>
              </a:rPr>
              <a:t>[1024]; </a:t>
            </a:r>
            <a:r>
              <a:rPr lang="en-US" sz="2400" b="1" dirty="0" err="1">
                <a:latin typeface="Consolas"/>
                <a:cs typeface="Consolas"/>
              </a:rPr>
              <a:t>va_list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err="1">
                <a:latin typeface="Consolas"/>
                <a:cs typeface="Consolas"/>
              </a:rPr>
              <a:t>args</a:t>
            </a:r>
            <a:r>
              <a:rPr lang="en-US" sz="24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</a:t>
            </a:r>
            <a:r>
              <a:rPr lang="en-US" sz="2400" dirty="0" err="1">
                <a:latin typeface="Consolas"/>
                <a:cs typeface="Consolas"/>
              </a:rPr>
              <a:t>va_start</a:t>
            </a:r>
            <a:r>
              <a:rPr lang="en-US" sz="2400" dirty="0">
                <a:latin typeface="Consolas"/>
                <a:cs typeface="Consolas"/>
              </a:rPr>
              <a:t>( </a:t>
            </a:r>
            <a:r>
              <a:rPr lang="en-US" sz="2400" dirty="0" err="1">
                <a:latin typeface="Consolas"/>
                <a:cs typeface="Consolas"/>
              </a:rPr>
              <a:t>args</a:t>
            </a:r>
            <a:r>
              <a:rPr lang="en-US" sz="2400" dirty="0">
                <a:latin typeface="Consolas"/>
                <a:cs typeface="Consolas"/>
              </a:rPr>
              <a:t>, </a:t>
            </a:r>
            <a:r>
              <a:rPr lang="en-US" sz="2400" dirty="0" err="1">
                <a:latin typeface="Consolas"/>
                <a:cs typeface="Consolas"/>
              </a:rPr>
              <a:t>fmt</a:t>
            </a:r>
            <a:r>
              <a:rPr lang="en-US" sz="2400" dirty="0">
                <a:latin typeface="Consolas"/>
                <a:cs typeface="Consolas"/>
              </a:rPr>
              <a:t> );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count = </a:t>
            </a:r>
            <a:r>
              <a:rPr lang="en-US" sz="2400" dirty="0" err="1">
                <a:latin typeface="Consolas"/>
                <a:cs typeface="Consolas"/>
              </a:rPr>
              <a:t>vsprintf</a:t>
            </a:r>
            <a:r>
              <a:rPr lang="en-US" sz="2400" dirty="0">
                <a:latin typeface="Consolas"/>
                <a:cs typeface="Consolas"/>
              </a:rPr>
              <a:t>( </a:t>
            </a:r>
            <a:r>
              <a:rPr lang="en-US" sz="2400" dirty="0" err="1">
                <a:latin typeface="Consolas"/>
                <a:cs typeface="Consolas"/>
              </a:rPr>
              <a:t>buf</a:t>
            </a:r>
            <a:r>
              <a:rPr lang="en-US" sz="2400" dirty="0">
                <a:latin typeface="Consolas"/>
                <a:cs typeface="Consolas"/>
              </a:rPr>
              <a:t>, </a:t>
            </a:r>
            <a:r>
              <a:rPr lang="en-US" sz="2400" dirty="0" err="1">
                <a:latin typeface="Consolas"/>
                <a:cs typeface="Consolas"/>
              </a:rPr>
              <a:t>fmt</a:t>
            </a:r>
            <a:r>
              <a:rPr lang="en-US" sz="2400" dirty="0">
                <a:latin typeface="Consolas"/>
                <a:cs typeface="Consolas"/>
              </a:rPr>
              <a:t>, </a:t>
            </a:r>
            <a:r>
              <a:rPr lang="en-US" sz="2400" dirty="0" err="1">
                <a:latin typeface="Consolas"/>
                <a:cs typeface="Consolas"/>
              </a:rPr>
              <a:t>args</a:t>
            </a:r>
            <a:r>
              <a:rPr lang="en-US" sz="2400" dirty="0">
                <a:latin typeface="Consolas"/>
                <a:cs typeface="Consolas"/>
              </a:rPr>
              <a:t> );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</a:t>
            </a:r>
            <a:r>
              <a:rPr lang="en-US" sz="2400" dirty="0" err="1">
                <a:latin typeface="Consolas"/>
                <a:cs typeface="Consolas"/>
              </a:rPr>
              <a:t>outwrite</a:t>
            </a:r>
            <a:r>
              <a:rPr lang="en-US" sz="2400" dirty="0">
                <a:latin typeface="Consolas"/>
                <a:cs typeface="Consolas"/>
              </a:rPr>
              <a:t>( </a:t>
            </a:r>
            <a:r>
              <a:rPr lang="en-US" sz="2400" dirty="0" err="1">
                <a:latin typeface="Consolas"/>
                <a:cs typeface="Consolas"/>
              </a:rPr>
              <a:t>buf</a:t>
            </a:r>
            <a:r>
              <a:rPr lang="en-US" sz="2400" dirty="0">
                <a:latin typeface="Consolas"/>
                <a:cs typeface="Consolas"/>
              </a:rPr>
              <a:t>, count ); // print out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}</a:t>
            </a:r>
          </a:p>
          <a:p>
            <a:pPr marL="0" indent="0">
              <a:buNone/>
            </a:pPr>
            <a:r>
              <a:rPr lang="en-US" sz="2400" b="1" dirty="0" err="1">
                <a:latin typeface="Consolas"/>
                <a:cs typeface="Consolas"/>
              </a:rPr>
              <a:t>int</a:t>
            </a:r>
            <a:r>
              <a:rPr lang="en-US" sz="2400" dirty="0">
                <a:latin typeface="Consolas"/>
                <a:cs typeface="Consolas"/>
              </a:rPr>
              <a:t> main( </a:t>
            </a:r>
            <a:r>
              <a:rPr lang="en-US" sz="2400" b="1" dirty="0" err="1">
                <a:latin typeface="Consolas"/>
                <a:cs typeface="Consolas"/>
              </a:rPr>
              <a:t>int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err="1">
                <a:latin typeface="Consolas"/>
                <a:cs typeface="Consolas"/>
              </a:rPr>
              <a:t>argc</a:t>
            </a:r>
            <a:r>
              <a:rPr lang="en-US" sz="2400" dirty="0">
                <a:latin typeface="Consolas"/>
                <a:cs typeface="Consolas"/>
              </a:rPr>
              <a:t>, </a:t>
            </a:r>
            <a:r>
              <a:rPr lang="en-US" sz="2400" b="1" dirty="0">
                <a:latin typeface="Consolas"/>
                <a:cs typeface="Consolas"/>
              </a:rPr>
              <a:t>char</a:t>
            </a:r>
            <a:r>
              <a:rPr lang="en-US" sz="2400" dirty="0">
                <a:latin typeface="Consolas"/>
                <a:cs typeface="Consolas"/>
              </a:rPr>
              <a:t>* </a:t>
            </a:r>
            <a:r>
              <a:rPr lang="en-US" sz="2400" dirty="0" err="1">
                <a:latin typeface="Consolas"/>
                <a:cs typeface="Consolas"/>
              </a:rPr>
              <a:t>argv</a:t>
            </a:r>
            <a:r>
              <a:rPr lang="en-US" sz="2400" dirty="0">
                <a:latin typeface="Consolas"/>
                <a:cs typeface="Consolas"/>
              </a:rPr>
              <a:t>[] )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</a:t>
            </a:r>
            <a:r>
              <a:rPr lang="en-US" sz="2400" b="1" dirty="0" err="1">
                <a:latin typeface="Consolas"/>
                <a:cs typeface="Consolas"/>
              </a:rPr>
              <a:t>const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b="1" dirty="0">
                <a:latin typeface="Consolas"/>
                <a:cs typeface="Consolas"/>
              </a:rPr>
              <a:t>char</a:t>
            </a:r>
            <a:r>
              <a:rPr lang="en-US" sz="2400" dirty="0">
                <a:latin typeface="Consolas"/>
                <a:cs typeface="Consolas"/>
              </a:rPr>
              <a:t> *</a:t>
            </a:r>
            <a:r>
              <a:rPr lang="en-US" sz="2400" dirty="0" err="1">
                <a:latin typeface="Consolas"/>
                <a:cs typeface="Consolas"/>
              </a:rPr>
              <a:t>arg</a:t>
            </a:r>
            <a:r>
              <a:rPr lang="en-US" sz="24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</a:t>
            </a:r>
            <a:r>
              <a:rPr lang="en-US" sz="2400" b="1" dirty="0">
                <a:latin typeface="Consolas"/>
                <a:cs typeface="Consolas"/>
              </a:rPr>
              <a:t>while</a:t>
            </a:r>
            <a:r>
              <a:rPr lang="en-US" sz="2400" dirty="0">
                <a:latin typeface="Consolas"/>
                <a:cs typeface="Consolas"/>
              </a:rPr>
              <a:t>( (</a:t>
            </a:r>
            <a:r>
              <a:rPr lang="en-US" sz="2400" dirty="0" err="1">
                <a:latin typeface="Consolas"/>
                <a:cs typeface="Consolas"/>
              </a:rPr>
              <a:t>arg</a:t>
            </a:r>
            <a:r>
              <a:rPr lang="en-US" sz="2400" dirty="0">
                <a:latin typeface="Consolas"/>
                <a:cs typeface="Consolas"/>
              </a:rPr>
              <a:t> = *</a:t>
            </a:r>
            <a:r>
              <a:rPr lang="en-US" sz="2400" dirty="0" err="1">
                <a:latin typeface="Consolas"/>
                <a:cs typeface="Consolas"/>
              </a:rPr>
              <a:t>argv</a:t>
            </a:r>
            <a:r>
              <a:rPr lang="en-US" sz="2400" dirty="0">
                <a:latin typeface="Consolas"/>
                <a:cs typeface="Consolas"/>
              </a:rPr>
              <a:t>++) != 0 ) 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</a:t>
            </a:r>
            <a:r>
              <a:rPr lang="en-US" sz="2400" b="1" dirty="0">
                <a:latin typeface="Consolas"/>
                <a:cs typeface="Consolas"/>
              </a:rPr>
              <a:t>switch</a:t>
            </a:r>
            <a:r>
              <a:rPr lang="en-US" sz="2400" dirty="0">
                <a:latin typeface="Consolas"/>
                <a:cs typeface="Consolas"/>
              </a:rPr>
              <a:t> ( </a:t>
            </a:r>
            <a:r>
              <a:rPr lang="en-US" sz="2400" dirty="0" err="1">
                <a:latin typeface="Consolas"/>
                <a:cs typeface="Consolas"/>
              </a:rPr>
              <a:t>arg</a:t>
            </a:r>
            <a:r>
              <a:rPr lang="en-US" sz="2400" dirty="0">
                <a:latin typeface="Consolas"/>
                <a:cs typeface="Consolas"/>
              </a:rPr>
              <a:t>[0] ) 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</a:t>
            </a:r>
            <a:r>
              <a:rPr lang="en-US" sz="2400" b="1" dirty="0">
                <a:latin typeface="Consolas"/>
                <a:cs typeface="Consolas"/>
              </a:rPr>
              <a:t>case</a:t>
            </a:r>
            <a:r>
              <a:rPr lang="en-US" sz="2400" dirty="0">
                <a:latin typeface="Consolas"/>
                <a:cs typeface="Consolas"/>
              </a:rPr>
              <a:t> ‘-’: 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  </a:t>
            </a:r>
            <a:r>
              <a:rPr lang="en-US" sz="2400" b="1" dirty="0">
                <a:latin typeface="Consolas"/>
                <a:cs typeface="Consolas"/>
              </a:rPr>
              <a:t>switch</a:t>
            </a:r>
            <a:r>
              <a:rPr lang="en-US" sz="2400" dirty="0">
                <a:latin typeface="Consolas"/>
                <a:cs typeface="Consolas"/>
              </a:rPr>
              <a:t> ( </a:t>
            </a:r>
            <a:r>
              <a:rPr lang="en-US" sz="2400" dirty="0" err="1">
                <a:latin typeface="Consolas"/>
                <a:cs typeface="Consolas"/>
              </a:rPr>
              <a:t>arg</a:t>
            </a:r>
            <a:r>
              <a:rPr lang="en-US" sz="2400" dirty="0">
                <a:latin typeface="Consolas"/>
                <a:cs typeface="Consolas"/>
              </a:rPr>
              <a:t>[1] ) {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  </a:t>
            </a:r>
            <a:r>
              <a:rPr lang="en-US" sz="2400" b="1" dirty="0">
                <a:latin typeface="Consolas"/>
                <a:cs typeface="Consolas"/>
              </a:rPr>
              <a:t>case</a:t>
            </a:r>
            <a:r>
              <a:rPr lang="en-US" sz="2400" dirty="0">
                <a:latin typeface="Consolas"/>
                <a:cs typeface="Consolas"/>
              </a:rPr>
              <a:t> 0: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  …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  </a:t>
            </a:r>
            <a:r>
              <a:rPr lang="en-US" sz="2400" b="1" dirty="0">
                <a:latin typeface="Consolas"/>
                <a:cs typeface="Consolas"/>
              </a:rPr>
              <a:t>default</a:t>
            </a:r>
            <a:r>
              <a:rPr lang="en-US" sz="2400" dirty="0">
                <a:latin typeface="Consolas"/>
                <a:cs typeface="Consolas"/>
              </a:rPr>
              <a:t>: </a:t>
            </a:r>
            <a:r>
              <a:rPr lang="en-US" sz="2400" dirty="0" err="1">
                <a:latin typeface="Consolas"/>
                <a:cs typeface="Consolas"/>
              </a:rPr>
              <a:t>outprintf</a:t>
            </a:r>
            <a:r>
              <a:rPr lang="en-US" sz="2400" dirty="0">
                <a:latin typeface="Consolas"/>
                <a:cs typeface="Consolas"/>
              </a:rPr>
              <a:t>( “unknown switch %s\n”, </a:t>
            </a:r>
            <a:r>
              <a:rPr lang="en-US" sz="2400" dirty="0" err="1">
                <a:latin typeface="Consolas"/>
                <a:cs typeface="Consolas"/>
              </a:rPr>
              <a:t>arg</a:t>
            </a:r>
            <a:r>
              <a:rPr lang="en-US" sz="2400" dirty="0">
                <a:latin typeface="Consolas"/>
                <a:cs typeface="Consolas"/>
              </a:rPr>
              <a:t>[1] );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  }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}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</a:t>
            </a:r>
            <a:r>
              <a:rPr lang="en-US" sz="2400" b="1" dirty="0">
                <a:latin typeface="Consolas"/>
                <a:cs typeface="Consolas"/>
              </a:rPr>
              <a:t>default</a:t>
            </a:r>
            <a:r>
              <a:rPr lang="en-US" sz="2400" dirty="0">
                <a:latin typeface="Consolas"/>
                <a:cs typeface="Consolas"/>
              </a:rPr>
              <a:t>: …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  }</a:t>
            </a:r>
          </a:p>
          <a:p>
            <a:pPr marL="0" indent="0">
              <a:buNone/>
            </a:pPr>
            <a:r>
              <a:rPr lang="en-US" sz="2400" dirty="0">
                <a:latin typeface="Consolas"/>
                <a:cs typeface="Consolas"/>
              </a:rPr>
              <a:t>  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8</a:t>
            </a:fld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56388" y="2029968"/>
            <a:ext cx="629412" cy="484632"/>
          </a:xfrm>
          <a:prstGeom prst="rightArrow">
            <a:avLst/>
          </a:prstGeom>
          <a:solidFill>
            <a:schemeClr val="accent2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90600" y="2110254"/>
            <a:ext cx="4267200" cy="274320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26" name="Rounded Rectangular Callout 25"/>
          <p:cNvSpPr/>
          <p:nvPr/>
        </p:nvSpPr>
        <p:spPr>
          <a:xfrm>
            <a:off x="1295399" y="2636520"/>
            <a:ext cx="3733801" cy="1097280"/>
          </a:xfrm>
          <a:prstGeom prst="wedgeRoundRectCallout">
            <a:avLst>
              <a:gd name="adj1" fmla="val -60203"/>
              <a:gd name="adj2" fmla="val -35750"/>
              <a:gd name="adj3" fmla="val 16667"/>
            </a:avLst>
          </a:prstGeom>
          <a:solidFill>
            <a:schemeClr val="accent1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Read Return Address from Stack Pointer (</a:t>
            </a:r>
            <a:r>
              <a:rPr lang="en-US" sz="2400" dirty="0" err="1" smtClean="0">
                <a:solidFill>
                  <a:schemeClr val="bg1"/>
                </a:solidFill>
              </a:rPr>
              <a:t>esp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2" name="Slide Number Placeholder 2"/>
          <p:cNvSpPr txBox="1">
            <a:spLocks/>
          </p:cNvSpPr>
          <p:nvPr/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47839D-A323-47F3-909F-54849939962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3" name="Right Brace 42"/>
          <p:cNvSpPr/>
          <p:nvPr/>
        </p:nvSpPr>
        <p:spPr>
          <a:xfrm>
            <a:off x="8001000" y="3200399"/>
            <a:ext cx="530422" cy="2969897"/>
          </a:xfrm>
          <a:prstGeom prst="rightBrace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 rot="16200000">
            <a:off x="8254962" y="4521162"/>
            <a:ext cx="101309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err="1" smtClean="0"/>
              <a:t>outprintf</a:t>
            </a:r>
            <a:endParaRPr lang="en-US" sz="2000" dirty="0" smtClean="0"/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649350"/>
              </p:ext>
            </p:extLst>
          </p:nvPr>
        </p:nvGraphicFramePr>
        <p:xfrm>
          <a:off x="6096000" y="1060932"/>
          <a:ext cx="1905000" cy="5416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</a:tblGrid>
              <a:tr h="54160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487540"/>
              </p:ext>
            </p:extLst>
          </p:nvPr>
        </p:nvGraphicFramePr>
        <p:xfrm>
          <a:off x="6096000" y="2133601"/>
          <a:ext cx="1905000" cy="40366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</a:tblGrid>
              <a:tr h="470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…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470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fmt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470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addr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470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count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470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args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144589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buf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7" name="Rectangle 46"/>
          <p:cNvSpPr/>
          <p:nvPr/>
        </p:nvSpPr>
        <p:spPr>
          <a:xfrm rot="16200000">
            <a:off x="5296852" y="3466148"/>
            <a:ext cx="3503297" cy="19050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12700" cap="sq" cmpd="sng">
            <a:noFill/>
            <a:prstDash val="solid"/>
            <a:miter lim="800000"/>
          </a:ln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rgbClr val="FFFFFE"/>
                </a:solidFill>
              </a:rPr>
              <a:t>user input</a:t>
            </a:r>
          </a:p>
        </p:txBody>
      </p:sp>
      <p:sp>
        <p:nvSpPr>
          <p:cNvPr id="48" name="Right Brace 47"/>
          <p:cNvSpPr/>
          <p:nvPr/>
        </p:nvSpPr>
        <p:spPr>
          <a:xfrm>
            <a:off x="8001000" y="2139627"/>
            <a:ext cx="530424" cy="1060773"/>
          </a:xfrm>
          <a:prstGeom prst="rightBrace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 rot="16200000">
            <a:off x="8484995" y="2541393"/>
            <a:ext cx="55303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main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5074185" y="5913850"/>
            <a:ext cx="1021815" cy="369332"/>
            <a:chOff x="5074185" y="5609050"/>
            <a:chExt cx="1021815" cy="369332"/>
          </a:xfrm>
        </p:grpSpPr>
        <p:cxnSp>
          <p:nvCxnSpPr>
            <p:cNvPr id="51" name="Straight Arrow Connector 50"/>
            <p:cNvCxnSpPr/>
            <p:nvPr/>
          </p:nvCxnSpPr>
          <p:spPr>
            <a:xfrm>
              <a:off x="5638800" y="5835134"/>
              <a:ext cx="457200" cy="0"/>
            </a:xfrm>
            <a:prstGeom prst="straightConnector1">
              <a:avLst/>
            </a:prstGeom>
            <a:ln w="76200" cmpd="sng">
              <a:solidFill>
                <a:schemeClr val="accent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5074185" y="5609050"/>
              <a:ext cx="488415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accent1"/>
                  </a:solidFill>
                </a:rPr>
                <a:t>esp</a:t>
              </a:r>
              <a:endParaRPr lang="en-US" sz="2400" b="1" dirty="0" smtClean="0">
                <a:solidFill>
                  <a:schemeClr val="accent1"/>
                </a:solidFill>
              </a:endParaRPr>
            </a:p>
          </p:txBody>
        </p:sp>
      </p:grpSp>
      <p:sp>
        <p:nvSpPr>
          <p:cNvPr id="53" name="Rounded Rectangular Callout 52"/>
          <p:cNvSpPr/>
          <p:nvPr/>
        </p:nvSpPr>
        <p:spPr>
          <a:xfrm>
            <a:off x="1298448" y="4203508"/>
            <a:ext cx="3730752" cy="1097280"/>
          </a:xfrm>
          <a:prstGeom prst="wedgeRoundRectCallout">
            <a:avLst>
              <a:gd name="adj1" fmla="val 49069"/>
              <a:gd name="adj2" fmla="val -95441"/>
              <a:gd name="adj3" fmla="val 16667"/>
            </a:avLst>
          </a:prstGeom>
          <a:solidFill>
            <a:schemeClr val="accent1"/>
          </a:solidFill>
          <a:ln w="12700" cap="sq" cmpd="sng">
            <a:noFill/>
            <a:prstDash val="solid"/>
            <a:miter lim="800000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Control </a:t>
            </a:r>
            <a:r>
              <a:rPr lang="en-US" sz="2400" dirty="0">
                <a:solidFill>
                  <a:schemeClr val="bg1"/>
                </a:solidFill>
              </a:rPr>
              <a:t>H</a:t>
            </a:r>
            <a:r>
              <a:rPr lang="en-US" sz="2400" dirty="0" smtClean="0">
                <a:solidFill>
                  <a:schemeClr val="bg1"/>
                </a:solidFill>
              </a:rPr>
              <a:t>ijack Possible</a:t>
            </a:r>
          </a:p>
        </p:txBody>
      </p:sp>
    </p:spTree>
    <p:extLst>
      <p:ext uri="{BB962C8B-B14F-4D97-AF65-F5344CB8AC3E}">
        <p14:creationId xmlns:p14="http://schemas.microsoft.com/office/powerpoint/2010/main" val="4007937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1.85185E-6 L 8.33333E-6 0.07778 " pathEditMode="relative" ptsTypes="AA">
                                      <p:cBhvr>
                                        <p:cTn id="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36738E-7 -4.66451E-6 L 5.36738E-7 -0.35955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9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26" grpId="1" animBg="1"/>
      <p:bldP spid="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743200" y="2804181"/>
            <a:ext cx="3657600" cy="3901419"/>
            <a:chOff x="-3200400" y="2717801"/>
            <a:chExt cx="3657600" cy="3901419"/>
          </a:xfrm>
        </p:grpSpPr>
        <p:sp>
          <p:nvSpPr>
            <p:cNvPr id="28" name="Rectangle 27"/>
            <p:cNvSpPr/>
            <p:nvPr/>
          </p:nvSpPr>
          <p:spPr>
            <a:xfrm>
              <a:off x="-2027789" y="6096000"/>
              <a:ext cx="1312378" cy="52322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Source</a:t>
              </a: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-3200400" y="2717801"/>
              <a:ext cx="3657600" cy="3378199"/>
            </a:xfrm>
            <a:prstGeom prst="roundRect">
              <a:avLst>
                <a:gd name="adj" fmla="val 11143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 err="1" smtClean="0">
                  <a:latin typeface="Consolas"/>
                  <a:cs typeface="Consolas"/>
                </a:rPr>
                <a:t>int</a:t>
              </a:r>
              <a:r>
                <a:rPr lang="en-US" sz="2400" dirty="0" smtClean="0">
                  <a:latin typeface="Consolas"/>
                  <a:cs typeface="Consolas"/>
                </a:rPr>
                <a:t> </a:t>
              </a:r>
              <a:r>
                <a:rPr lang="en-US" sz="2400" dirty="0">
                  <a:latin typeface="Consolas"/>
                  <a:cs typeface="Consolas"/>
                </a:rPr>
                <a:t>main( </a:t>
              </a:r>
              <a:r>
                <a:rPr lang="en-US" sz="2400" b="1" dirty="0" err="1">
                  <a:latin typeface="Consolas"/>
                  <a:cs typeface="Consolas"/>
                </a:rPr>
                <a:t>int</a:t>
              </a:r>
              <a:r>
                <a:rPr lang="en-US" sz="2400" dirty="0">
                  <a:latin typeface="Consolas"/>
                  <a:cs typeface="Consolas"/>
                </a:rPr>
                <a:t> </a:t>
              </a:r>
              <a:r>
                <a:rPr lang="en-US" sz="2400" dirty="0" err="1">
                  <a:latin typeface="Consolas"/>
                  <a:cs typeface="Consolas"/>
                </a:rPr>
                <a:t>argc</a:t>
              </a:r>
              <a:r>
                <a:rPr lang="en-US" sz="2400" dirty="0">
                  <a:latin typeface="Consolas"/>
                  <a:cs typeface="Consolas"/>
                </a:rPr>
                <a:t>, </a:t>
              </a:r>
              <a:r>
                <a:rPr lang="en-US" sz="2400" b="1" dirty="0">
                  <a:latin typeface="Consolas"/>
                  <a:cs typeface="Consolas"/>
                </a:rPr>
                <a:t>char</a:t>
              </a:r>
              <a:r>
                <a:rPr lang="en-US" sz="2400" dirty="0">
                  <a:latin typeface="Consolas"/>
                  <a:cs typeface="Consolas"/>
                </a:rPr>
                <a:t>* </a:t>
              </a:r>
              <a:r>
                <a:rPr lang="en-US" sz="2400" dirty="0" err="1">
                  <a:latin typeface="Consolas"/>
                  <a:cs typeface="Consolas"/>
                </a:rPr>
                <a:t>argv</a:t>
              </a:r>
              <a:r>
                <a:rPr lang="en-US" sz="2400" dirty="0">
                  <a:latin typeface="Consolas"/>
                  <a:cs typeface="Consolas"/>
                </a:rPr>
                <a:t>[] )</a:t>
              </a:r>
            </a:p>
            <a:p>
              <a:r>
                <a:rPr lang="en-US" sz="2400" dirty="0">
                  <a:latin typeface="Consolas"/>
                  <a:cs typeface="Consolas"/>
                </a:rPr>
                <a:t>{</a:t>
              </a:r>
            </a:p>
            <a:p>
              <a:r>
                <a:rPr lang="en-US" sz="2400" dirty="0">
                  <a:latin typeface="Consolas"/>
                  <a:cs typeface="Consolas"/>
                </a:rPr>
                <a:t>  </a:t>
              </a:r>
              <a:r>
                <a:rPr lang="en-US" sz="2400" b="1" dirty="0" err="1">
                  <a:latin typeface="Consolas"/>
                  <a:cs typeface="Consolas"/>
                </a:rPr>
                <a:t>const</a:t>
              </a:r>
              <a:r>
                <a:rPr lang="en-US" sz="2400" dirty="0">
                  <a:latin typeface="Consolas"/>
                  <a:cs typeface="Consolas"/>
                </a:rPr>
                <a:t> </a:t>
              </a:r>
              <a:r>
                <a:rPr lang="en-US" sz="2400" b="1" dirty="0">
                  <a:latin typeface="Consolas"/>
                  <a:cs typeface="Consolas"/>
                </a:rPr>
                <a:t>char</a:t>
              </a:r>
              <a:r>
                <a:rPr lang="en-US" sz="2400" dirty="0">
                  <a:latin typeface="Consolas"/>
                  <a:cs typeface="Consolas"/>
                </a:rPr>
                <a:t> *</a:t>
              </a:r>
              <a:r>
                <a:rPr lang="en-US" sz="2400" dirty="0" err="1">
                  <a:latin typeface="Consolas"/>
                  <a:cs typeface="Consolas"/>
                </a:rPr>
                <a:t>arg</a:t>
              </a:r>
              <a:r>
                <a:rPr lang="en-US" sz="2400" dirty="0">
                  <a:latin typeface="Consolas"/>
                  <a:cs typeface="Consolas"/>
                </a:rPr>
                <a:t>;</a:t>
              </a:r>
            </a:p>
            <a:p>
              <a:r>
                <a:rPr lang="en-US" sz="2400" dirty="0">
                  <a:latin typeface="Consolas"/>
                  <a:cs typeface="Consolas"/>
                </a:rPr>
                <a:t>  </a:t>
              </a:r>
              <a:r>
                <a:rPr lang="en-US" sz="2400" b="1" dirty="0">
                  <a:latin typeface="Consolas"/>
                  <a:cs typeface="Consolas"/>
                </a:rPr>
                <a:t>while</a:t>
              </a:r>
              <a:r>
                <a:rPr lang="en-US" sz="2400" dirty="0">
                  <a:latin typeface="Consolas"/>
                  <a:cs typeface="Consolas"/>
                </a:rPr>
                <a:t>( (</a:t>
              </a:r>
              <a:r>
                <a:rPr lang="en-US" sz="2400" dirty="0" err="1">
                  <a:latin typeface="Consolas"/>
                  <a:cs typeface="Consolas"/>
                </a:rPr>
                <a:t>arg</a:t>
              </a:r>
              <a:r>
                <a:rPr lang="en-US" sz="2400" dirty="0">
                  <a:latin typeface="Consolas"/>
                  <a:cs typeface="Consolas"/>
                </a:rPr>
                <a:t> = </a:t>
              </a:r>
              <a:r>
                <a:rPr lang="en-US" sz="2400" dirty="0" smtClean="0">
                  <a:latin typeface="Consolas"/>
                  <a:cs typeface="Consolas"/>
                </a:rPr>
                <a:t>*</a:t>
              </a:r>
              <a:r>
                <a:rPr lang="en-US" sz="2400" dirty="0" err="1">
                  <a:latin typeface="Consolas"/>
                  <a:cs typeface="Consolas"/>
                </a:rPr>
                <a:t>argv</a:t>
              </a:r>
              <a:r>
                <a:rPr lang="en-US" sz="2400" dirty="0">
                  <a:latin typeface="Consolas"/>
                  <a:cs typeface="Consolas"/>
                </a:rPr>
                <a:t>+</a:t>
              </a:r>
              <a:r>
                <a:rPr lang="en-US" sz="2400" dirty="0" smtClean="0">
                  <a:latin typeface="Consolas"/>
                  <a:cs typeface="Consolas"/>
                </a:rPr>
                <a:t>+) != 0 ) {</a:t>
              </a:r>
            </a:p>
            <a:p>
              <a:r>
                <a:rPr lang="en-US" sz="2400" dirty="0" smtClean="0">
                  <a:solidFill>
                    <a:schemeClr val="bg1"/>
                  </a:solidFill>
                  <a:latin typeface="Consolas"/>
                  <a:cs typeface="Consolas"/>
                </a:rPr>
                <a:t>…</a:t>
              </a:r>
              <a:endParaRPr lang="en-US" sz="2400" dirty="0">
                <a:solidFill>
                  <a:schemeClr val="bg1"/>
                </a:solidFill>
                <a:latin typeface="Consolas"/>
                <a:cs typeface="Consolas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743200" y="2804181"/>
            <a:ext cx="3658488" cy="3901419"/>
            <a:chOff x="-3200400" y="2717801"/>
            <a:chExt cx="3658488" cy="3901419"/>
          </a:xfrm>
        </p:grpSpPr>
        <p:sp>
          <p:nvSpPr>
            <p:cNvPr id="14" name="Rectangle 13"/>
            <p:cNvSpPr/>
            <p:nvPr/>
          </p:nvSpPr>
          <p:spPr>
            <a:xfrm>
              <a:off x="-3181776" y="6096000"/>
              <a:ext cx="3639864" cy="52322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en-US" sz="2800" b="1" dirty="0" err="1" smtClean="0">
                  <a:solidFill>
                    <a:schemeClr val="tx1"/>
                  </a:solidFill>
                </a:rPr>
                <a:t>Executables</a:t>
              </a:r>
              <a:r>
                <a:rPr lang="en-US" sz="2800" b="1" dirty="0" smtClean="0">
                  <a:solidFill>
                    <a:schemeClr val="tx1"/>
                  </a:solidFill>
                </a:rPr>
                <a:t> (Binary)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-3200400" y="2717801"/>
              <a:ext cx="3657600" cy="3378199"/>
            </a:xfrm>
            <a:prstGeom prst="roundRect">
              <a:avLst>
                <a:gd name="adj" fmla="val 11143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01010010101010100101010010101010100101010101010101000100001000101001001001001000000010100010010101010010101001001010101001010101001010000110010101010111011001010101010101010100101010111110100101010101010101001010101010101010101010</a:t>
              </a:r>
              <a:endParaRPr lang="en-US" sz="2000" dirty="0">
                <a:solidFill>
                  <a:schemeClr val="bg1"/>
                </a:solidFill>
                <a:latin typeface="Consolas"/>
                <a:cs typeface="Consola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Unleashing Mayhem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9</a:t>
            </a:fld>
            <a:endParaRPr lang="en-US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371601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635000" indent="-2921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914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1320800" indent="-1778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dirty="0" smtClean="0"/>
              <a:t>Automatically Find Bugs &amp; Generate Exploits</a:t>
            </a:r>
          </a:p>
          <a:p>
            <a:pPr marL="0" indent="0" algn="ctr">
              <a:buFont typeface="Arial"/>
              <a:buNone/>
            </a:pPr>
            <a:r>
              <a:rPr lang="en-US" dirty="0" smtClean="0"/>
              <a:t>for </a:t>
            </a:r>
            <a:r>
              <a:rPr lang="en-US" b="1" i="1" dirty="0" err="1" smtClean="0">
                <a:solidFill>
                  <a:schemeClr val="accent1"/>
                </a:solidFill>
              </a:rPr>
              <a:t>Executables</a:t>
            </a:r>
            <a:endParaRPr lang="en-US" b="1" i="1" dirty="0" smtClean="0">
              <a:solidFill>
                <a:schemeClr val="accent1"/>
              </a:solidFill>
            </a:endParaRPr>
          </a:p>
          <a:p>
            <a:pPr marL="0" indent="0"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768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aEgROsvYJr9WlM1wRei0f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R6xg7Dt6H5Yz7z7DT3FG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P2pIhzqOomffMJobGx7WB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Zh0mnJPcxXhtguRpmTGS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kSMneHn7yrNI37IUbHZbP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YisUkgadgIqnX8zZu7Ppp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FyrKHrIYTvM1UtVkn7Xkb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iF9AlbcRmpT8DUszyJvhO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BWe54aJHs4EAfMB75wL1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8LQ0RNyeOUgm4dmg727FX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t2EGYrDYvMNeOse3jW8e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o2HWuJV9V0smEon833pS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jTHnLPpJTtpjhOmaO7AP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oT13JbwJyJILYBGNzMS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PuaqH871DqlPjSYRNl0I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y5AbdqNgCBf0UJBmA3u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nSs6CO0dMam9JBk6XUBQ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3R47cZpEszDac84BBM3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TRa7ggC9TgYEEpfxHOdmv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6r8XTiZ36SNaZT0VJNvz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vyJO4UYPuVYh4G8iJQUc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aDbSJvOQYWtWxGbyfln2P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qvo4Ium2FZAvgeaSXL2Av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dmHq0BQ1hpzXQZzFl9NZ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T3wRDPQI7iQcqObivc0XF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mzPbYz0efPNzsEU8Y1bzh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7EzKt2EAZdYPGW2rQgHT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oQmxoneZL6N5saCe5YAE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BDXY5xaURne6gJoWDgm0r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2BtRPCaIjobNfIzphGOR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RmUTP9kjiP9IBlueIyK9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VstFmeZFbADCK7WVM1n0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Ew7eV3Yf65l1rspaM6kC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tY7C9JbeBmvHCbxp1qMTk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4ZAniMMJL3JzNWx8jWGW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gJGtwBehFtG5s8EyLctmk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hREtCENoVH5wIQHOgavto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TIuptKbut6eYrOP3ZAuhy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ZVqNQWWiRQT1YWYca2dr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hJpSYcbVZ7HUIyZGTeyaf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5pQS4Mpr36K1EGnYXJ7W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k4dpdt8ZS4JTEZ268ovx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9HUjiVgO3ixj5MFEzWj4d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hL2oWRBIriIJUwvUadJ4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879Xa5DQyah1pW5lDQq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llUgrtPzeZmtp9hUZodl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AmR89EL5l9FQpGuGq7SR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mq6mDfekQFA6KxoijaO8D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NzJAqiX5sYaQ0q1N1vR0j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giWWh8NI3U59CxC3PVnKd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WTxXgw8ihDTNirDu1PiJV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QOtaYFWDyNEm2okRhzLD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fPebplUxstGG8G9MlaCk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0E4A5GY0a9CjBYfZzk255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YGUHa4Vo8jrTPA6Ofdzri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ZyBZkxJBNCN0cZvZL09X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3O5axlBhiUfGFoGnvT5L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SH9ETK5OwD1sC6C0wzNQ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E9VI8RHFmxuKWn0TsQcto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FdLAKvmvXail30JaCd7Qh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XR9fZD7XEx72tHWx6cjRz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sAj0ahdYmykbgTqvvJoZ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0V1Wiyq8TI2mgrCoimzh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xl98tW482U5y9yxXQxUeK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t1cXzmRPhqG21gPc4NxFz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DQWsNaB3icYR7VvmIgcD"/>
</p:tagLst>
</file>

<file path=ppt/theme/theme1.xml><?xml version="1.0" encoding="utf-8"?>
<a:theme xmlns:a="http://schemas.openxmlformats.org/drawingml/2006/main" name="template">
  <a:themeElements>
    <a:clrScheme name="Custom 3">
      <a:dk1>
        <a:srgbClr val="000000"/>
      </a:dk1>
      <a:lt1>
        <a:srgbClr val="FFFFFE"/>
      </a:lt1>
      <a:dk2>
        <a:srgbClr val="990000"/>
      </a:dk2>
      <a:lt2>
        <a:srgbClr val="FFFFFE"/>
      </a:lt2>
      <a:accent1>
        <a:srgbClr val="990000"/>
      </a:accent1>
      <a:accent2>
        <a:srgbClr val="E47932"/>
      </a:accent2>
      <a:accent3>
        <a:srgbClr val="00709E"/>
      </a:accent3>
      <a:accent4>
        <a:srgbClr val="595A5A"/>
      </a:accent4>
      <a:accent5>
        <a:srgbClr val="009446"/>
      </a:accent5>
      <a:accent6>
        <a:srgbClr val="936241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 w="12700" cap="sq" cmpd="sng">
          <a:noFill/>
          <a:prstDash val="solid"/>
          <a:miter lim="800000"/>
        </a:ln>
        <a:effectLst>
          <a:outerShdw blurRad="40000" dist="23000" dir="2700000" rotWithShape="0">
            <a:srgbClr val="000000">
              <a:alpha val="35000"/>
            </a:srgbClr>
          </a:outerShdw>
        </a:effectLst>
      </a:spPr>
      <a:bodyPr wrap="square" rtlCol="0" anchor="ctr" anchorCtr="1">
        <a:noAutofit/>
      </a:bodyPr>
      <a:lstStyle>
        <a:defPPr algn="ctr">
          <a:defRPr sz="2400"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 cmpd="sng">
          <a:solidFill>
            <a:schemeClr val="accent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32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3">
    <a:dk1>
      <a:srgbClr val="000000"/>
    </a:dk1>
    <a:lt1>
      <a:srgbClr val="FFFFFE"/>
    </a:lt1>
    <a:dk2>
      <a:srgbClr val="990000"/>
    </a:dk2>
    <a:lt2>
      <a:srgbClr val="FFFFFE"/>
    </a:lt2>
    <a:accent1>
      <a:srgbClr val="990000"/>
    </a:accent1>
    <a:accent2>
      <a:srgbClr val="E47932"/>
    </a:accent2>
    <a:accent3>
      <a:srgbClr val="00709E"/>
    </a:accent3>
    <a:accent4>
      <a:srgbClr val="595A5A"/>
    </a:accent4>
    <a:accent5>
      <a:srgbClr val="009446"/>
    </a:accent5>
    <a:accent6>
      <a:srgbClr val="936241"/>
    </a:accent6>
    <a:hlink>
      <a:srgbClr val="0000FF"/>
    </a:hlink>
    <a:folHlink>
      <a:srgbClr val="800080"/>
    </a:folHlink>
  </a:clrScheme>
  <a:fontScheme name="Office 2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ambria"/>
      <a:ea typeface=""/>
      <a:cs typeface=""/>
      <a:font script="Jpan" typeface="ＭＳ Ｐ明朝"/>
      <a:font script="Hang" typeface="맑은 고딕"/>
      <a:font script="Hans" typeface="黑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21742</TotalTime>
  <Words>2071</Words>
  <Application>Microsoft Macintosh PowerPoint</Application>
  <PresentationFormat>On-screen Show (4:3)</PresentationFormat>
  <Paragraphs>512</Paragraphs>
  <Slides>43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template</vt:lpstr>
      <vt:lpstr>Unleashing Mayhem on Binary Code</vt:lpstr>
      <vt:lpstr>Automatic Exploit Generation Challenge</vt:lpstr>
      <vt:lpstr>Automatic Exploit Generation Challenge</vt:lpstr>
      <vt:lpstr>Ghostscript v8.62 Bug</vt:lpstr>
      <vt:lpstr>Multiple Paths</vt:lpstr>
      <vt:lpstr>Automatic Exploit Generation Challenge</vt:lpstr>
      <vt:lpstr>Generating Exploits</vt:lpstr>
      <vt:lpstr>Generating Exploits</vt:lpstr>
      <vt:lpstr>Unleashing Mayhem</vt:lpstr>
      <vt:lpstr>Demo</vt:lpstr>
      <vt:lpstr>How Mayhem Works: Symbolic Execution</vt:lpstr>
      <vt:lpstr>How Mayhem Works: Symbolic Execution</vt:lpstr>
      <vt:lpstr>Path Predicate = Π</vt:lpstr>
      <vt:lpstr>How Mayhem Works: Symbolic Execution</vt:lpstr>
      <vt:lpstr>Safety Policy in Mayhem</vt:lpstr>
      <vt:lpstr>Exploit Generation</vt:lpstr>
      <vt:lpstr>Challenges</vt:lpstr>
      <vt:lpstr>Challenge 1: Resource Management in Symbolic Execution</vt:lpstr>
      <vt:lpstr>Current Resource Management in Symbolic Execution</vt:lpstr>
      <vt:lpstr>Offline Execution</vt:lpstr>
      <vt:lpstr>Online Execution</vt:lpstr>
      <vt:lpstr>Mayhem: Hybrid Execution</vt:lpstr>
      <vt:lpstr>Hybrid Execution</vt:lpstr>
      <vt:lpstr>Challenge 2: Symbolic Indices</vt:lpstr>
      <vt:lpstr>Symbolic Indices</vt:lpstr>
      <vt:lpstr>One Cause: Overwritten Pointers</vt:lpstr>
      <vt:lpstr>Another Cause: Table Lookups</vt:lpstr>
      <vt:lpstr>Method 1: Concretization</vt:lpstr>
      <vt:lpstr>Method 2: Fully Symbolic</vt:lpstr>
      <vt:lpstr>Our Observation</vt:lpstr>
      <vt:lpstr>Step 1 — Find Bounds</vt:lpstr>
      <vt:lpstr>Step 2 — Index Search Tree Construction</vt:lpstr>
      <vt:lpstr>Fully Symbolic vs. Index-based Memory Modeling</vt:lpstr>
      <vt:lpstr>Index Search Tree Optimization: Piecewise Linear Approximation</vt:lpstr>
      <vt:lpstr>Piecewise Linear Approximation</vt:lpstr>
      <vt:lpstr>Exploit Generation</vt:lpstr>
      <vt:lpstr>PowerPoint Presentation</vt:lpstr>
      <vt:lpstr>PowerPoint Presentation</vt:lpstr>
      <vt:lpstr>Limitations</vt:lpstr>
      <vt:lpstr>Related Work</vt:lpstr>
      <vt:lpstr>Conclusion</vt:lpstr>
      <vt:lpstr>Thank You</vt:lpstr>
      <vt:lpstr>Q&amp;A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Darpa Presentation</dc:title>
  <dc:creator>ed</dc:creator>
  <cp:lastModifiedBy>Sang Kil Cha</cp:lastModifiedBy>
  <cp:revision>5909</cp:revision>
  <cp:lastPrinted>2012-05-20T18:50:35Z</cp:lastPrinted>
  <dcterms:created xsi:type="dcterms:W3CDTF">2011-11-02T18:57:24Z</dcterms:created>
  <dcterms:modified xsi:type="dcterms:W3CDTF">2012-05-22T18:28:46Z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false</vt:lpwstr>
  </property>
  <property fmtid="{D5CDD505-2E9C-101B-9397-08002B2CF9AE}" pid="3" name="Google.Documents.DocumentId">
    <vt:lpwstr>11L1CS3lWunNfTuci5gPLtht4ZjOn7gyfIKyZn-f7p20</vt:lpwstr>
  </property>
  <property fmtid="{D5CDD505-2E9C-101B-9397-08002B2CF9AE}" pid="4" name="Google.Documents.RevisionId">
    <vt:lpwstr>13701622749194124332</vt:lpwstr>
  </property>
  <property fmtid="{D5CDD505-2E9C-101B-9397-08002B2CF9AE}" pid="5" name="Google.Documents.PreviousRevisionId">
    <vt:lpwstr>17594234182614114890</vt:lpwstr>
  </property>
  <property fmtid="{D5CDD505-2E9C-101B-9397-08002B2CF9AE}" pid="6" name="Google.Documents.PluginVersion">
    <vt:lpwstr>2.0.2424.7283</vt:lpwstr>
  </property>
  <property fmtid="{D5CDD505-2E9C-101B-9397-08002B2CF9AE}" pid="7" name="Google.Documents.MergeIncapabilityFlags">
    <vt:i4>0</vt:i4>
  </property>
</Properties>
</file>